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Commercial edition v0.34, reflecting implemented product capabilities v0.27–v0.33. No customer traction, revenue, valuation or realized ROI is asserted. VANTAGE is the product name; the initial buyer is a healthcare payer operations leader.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Illustrative buyer problem, not an observed customer incident. The screenshots in this deck are actual built/reference product captures, never the populated fake-provider browser harness. Completed source-reader and inference implementation must be distinguished from customer configuration, actual provider execution and measured commercial outcomes.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https://github.com/SamSnead85/vantage-ai-native-ops/blob/main/docs/commercial/ADMITTED-CLAIMS-DEADLINE-WATCH.md
https://github.com/SamSnead85/vantage-ai-native-ops/blob/main/docs/activation/GROUNDED-CLAIMS-REASONING.md
Claims counts are source-reported at a snapshot, not current backlog or forecasts. Aggregate validation does not prove cross-queue claim deduplication or SLA compliance. The full payer decision-to-outcome journey remains a customer proof milestone.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Actual built product screenshot supplied by release acceptance. Briefing uses synthetic reference snapshot values. Visible risk and annual-opportunity figures are modeled reference amounts, not realized customer savings or ROI. The presence of an AI-native interface does not establish live provider inference. Capture provenance: https://github.com/SamSnead85/vantage-ai-native-ops/blob/main/docs/commercial/COMMERCIAL-CLAIM-MAP-v0.34.md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https://github.com/SamSnead85/vantage-ai-native-ops/blob/main/src/components/intelligence/IntelligenceNavigation.tsx
https://github.com/SamSnead85/vantage-ai-native-ops/blob/main/docs/commercial/ADMITTED-METRIC-INTELLIGENCE.md
https://github.com/SamSnead85/vantage-ai-native-ops/blob/main/docs/activation/DURABLE-COORDINATION.md
These are implemented surfaces and contracts with different activation states. They do not yet join all sources into a single causal model or promise arbitrary natural-language querying across the estate.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https://github.com/SamSnead85/vantage-ai-native-ops/blob/main/src/lib/enterprise-intelligence/production-claims.ts
https://github.com/SamSnead85/vantage-ai-native-ops/blob/main/src/lib/grounded-reasoning/contract.ts
https://github.com/SamSnead85/vantage-ai-native-ops/blob/main/src/components/intelligence/reasoning-contract.ts
Unsupported/missing/stale/conflicting evidence causes abstention. No claim of universal enterprise search, forecasts or automatic staffing decisions. A digest is an integrity binding, not an independent signature or proof of policy compliance.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https://github.com/SamSnead85/vantage-ai-native-ops/blob/main/docs/commercial/ADMITTED-METRIC-INTELLIGENCE.md
https://github.com/SamSnead85/vantage-ai-native-ops/blob/main/docs/commercial/ADMITTED-CLAIMS-DEADLINE-WATCH.md
https://github.com/SamSnead85/vantage-ai-native-ops/blob/main/docs/commercial/ADMITTED-AI-USAGE-LEDGER.md
https://github.com/SamSnead85/vantage-ai-native-ops/blob/main/docs/commercial/ADMITTED-OPENAI-BILLING.md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https://github.com/SamSnead85/vantage-ai-native-ops/blob/main/docs/commercial/ADMITTED-AI-USAGE-LEDGER.md
https://github.com/SamSnead85/vantage-ai-native-ops/blob/main/docs/commercial/ADMITTED-OPENAI-BILLING.md
The current OTLP profile uses histogram sums as tokens; histogram counts are not request volumes. Provider billing and usage windows are different observations and are not automatically joined. Broader AI quality/ownership/business-outcome attribution remains future source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https://github.com/SamSnead85/vantage-ai-native-ops/blob/main/docs/activation/GROUNDED-CLAIMS-REASONING.md
https://github.com/SamSnead85/vantage-ai-native-ops/blob/main/src/lib/grounded-reasoning/openai-responses.ts
Implemented foreground OpenAI Responses integration for gpt-6-astra with45s server and50s browser bounds. Acceptance uses fake provider responses; no live provider/customer inference is asserted. Egress approval, source scope and server credential are required. store:false is not a zero-retention, regional-processing or healthcare-processing guarantee. Interrupted calls may incur charges.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https://github.com/SamSnead85/vantage-ai-native-ops/blob/main/src/components/executive-command/investigation-workbench/registered-investigation-run.ts
https://github.com/SamSnead85/vantage-ai-native-ops/blob/main/docs/commercial/PRODUCTION-RELEASE-PASSPORT-v0.32.0.md
The pictured result is produced by the registered server reference workflow, not model inference. Durable production status can be resumed without resubmitting the original task. Replay hypotheses and modeled economics are not copied into returned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https://github.com/SamSnead85/vantage-ai-native-ops/blob/main/src/lib/agent-coordination/durable-service.ts
https://github.com/SamSnead85/vantage-ai-native-ops/blob/main/scripts/run-coordination-worker.mjs
PostgreSQL-backed internal acknowledgements, worker supervision, current admission, tenant/peer validation, expiry and lost-response recovery are implemented and tested, including disposable PostgreSQL acceptance. Customer worker/source/peer activation is still required. No alert suppression, authority upgrade or external SOC delivery is claimed. Agent communication is an established market capability, not unique to VANTAGE.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https://github.com/SamSnead85/vantage-ai-native-ops/blob/main/src/lib/operations-displays/projection.ts
https://github.com/SamSnead85/vantage-ai-native-ops/blob/main/docs/commercial/PRODUCTION-RELEASE-PASSPORT-v0.27.0.md
Shareable monitor views are based on the registered reference snapshot, not a customer-connected telemetry wall. Display descriptions must match the actual route/profile names. Durable agent/runtime activity and synthetic reference agents remain distinct.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 federate operations and security, not replace the SIEM/XDR stack. A shared team can use common context while retaining separate authorization and response controls. External SOC connectors require explicit implementation and customer acceptance. Competitive grounding: https://github.com/SamSnead85/vantage-ai-native-ops/blob/main/docs/commercial/COMPETITIVE-LANDSCAPE-2026.md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Differentiation hypothesis, not an established moat. DXC OASIS, ServiceNow and Splunk/Cisco already position agents, enterprise context and operations convergence. VANTAGE does not claim unique agent communication, unrestricted visibility, superior measured performance or customer traction. Primary sources reviewed September6,2026: https://dxc.com/platforms/dxc-oasis ; https://www.servicenow.com/products/ai-control-tower.html ; https://www.splunk.com/en_us/blog/leadership/splunk-cisco-live-agentic-operations.html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https://github.com/SamSnead85/vantage-ai-native-ops/blob/main/docs/commercial/DESIGN-PARTNER-MEASUREMENT-PROTOCOL.md
Agree baseline, matched measurement window, counterfactual, attribution, owner acceptance and reliability guardrails. Convert effort to money only using accepted rates, subtract incremental costs and avoid double-counting overlapping benefits. No VANTAGE ROI, savings, revenue or market-size number is asserted.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Proposed packaging, not booked revenue, published list pricing or validated demand. Test willingness to pay, gross margin, services share, support effort, paid conversion and expansion. Do not price solely by the number of agents. Enrollment, payer payments, broader workforce data and process discovery remain additional source/capability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https://github.com/SamSnead85/vantage-ai-native-ops/blob/main/docs/commercial/PRODUCTION-RELEASE-PASSPORT-v0.33.0.md
https://github.com/SamSnead85/vantage-ai-native-ops/blob/main/docs/activation/GROUNDED-CLAIMS-REASONING.md
Signed release images, tenant isolation, current source policies, durable workers and test evidence are product foundations. Customer security/procurement approval, actual load, restore/failover, source reconciliation, live model evaluation and approved effect adapters still need target-site evidence. No certification or autonomous-enterprise reliability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for a payer workflow owner, platform owner and assurance counterpart. Agree source availability, success criteria and the first decision to improve. Demonstrate /demo then /command#investigations actual Run result; inspect /intelligence?view=claims, ai, billing and sources activation boundaries; show /displays, /control-plane and /proof. Editable deck generated by scripts/generate-investor-deck.mjs. No commitment to an unverified production date or financial outcome.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vantage-ai-native-ops.netlify.app/demo"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vantage-ai-native-ops.netlify.app/demo" TargetMode="External"/><Relationship Id="rId2" Type="http://schemas.openxmlformats.org/officeDocument/2006/relationships/hyperlink" Target="https://vantage-ai-native-ops.netlify.app/proof" TargetMode="External"/><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72D2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B8C4BC"/>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56615A"/>
            </a:solidFill>
            <a:prstDash val="solid"/>
          </a:ln>
        </p:spPr>
      </p:sp>
      <p:sp>
        <p:nvSpPr>
          <p:cNvPr id="5" name="Shape 3"/>
          <p:cNvSpPr/>
          <p:nvPr/>
        </p:nvSpPr>
        <p:spPr>
          <a:xfrm>
            <a:off x="640080" y="6437376"/>
            <a:ext cx="10899648" cy="0"/>
          </a:xfrm>
          <a:prstGeom prst="line">
            <a:avLst/>
          </a:prstGeom>
          <a:noFill/>
          <a:ln w="8890">
            <a:solidFill>
              <a:srgbClr val="56615A"/>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B8C4BC"/>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B8C4BC"/>
                </a:solidFill>
                <a:latin typeface="Rubik" pitchFamily="34" charset="0"/>
                <a:ea typeface="Rubik" pitchFamily="34" charset="-122"/>
                <a:cs typeface="Rubik" pitchFamily="34" charset="-120"/>
              </a:rPr>
              <a:t>01</a:t>
            </a:r>
            <a:endParaRPr lang="en-US" sz="900" dirty="0"/>
          </a:p>
        </p:txBody>
      </p:sp>
      <p:sp>
        <p:nvSpPr>
          <p:cNvPr id="8" name="Text 6"/>
          <p:cNvSpPr/>
          <p:nvPr/>
        </p:nvSpPr>
        <p:spPr>
          <a:xfrm>
            <a:off x="694944" y="1207008"/>
            <a:ext cx="7315200"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AI-NATIVE OPERATIONS FOR HEALTHCARE PAYERS</a:t>
            </a:r>
            <a:endParaRPr lang="en-US" sz="950" dirty="0"/>
          </a:p>
        </p:txBody>
      </p:sp>
      <p:sp>
        <p:nvSpPr>
          <p:cNvPr id="9" name="Text 7"/>
          <p:cNvSpPr/>
          <p:nvPr/>
        </p:nvSpPr>
        <p:spPr>
          <a:xfrm>
            <a:off x="658368" y="1837944"/>
            <a:ext cx="7406640" cy="1856232"/>
          </a:xfrm>
          <a:prstGeom prst="rect">
            <a:avLst/>
          </a:prstGeom>
          <a:noFill/>
          <a:ln/>
        </p:spPr>
        <p:txBody>
          <a:bodyPr wrap="square" lIns="0" tIns="0" rIns="0" bIns="0" rtlCol="0" anchor="t"/>
          <a:lstStyle/>
          <a:p>
            <a:pPr indent="0" marL="0">
              <a:buNone/>
            </a:pPr>
            <a:r>
              <a:rPr lang="en-US" sz="4800" dirty="0">
                <a:solidFill>
                  <a:srgbClr val="F6F4ED"/>
                </a:solidFill>
                <a:latin typeface="Noto Serif" pitchFamily="34" charset="0"/>
                <a:ea typeface="Noto Serif" pitchFamily="34" charset="-122"/>
                <a:cs typeface="Noto Serif" pitchFamily="34" charset="-120"/>
              </a:rPr>
              <a:t>Keep the</a:t>
            </a:r>
            <a:endParaRPr lang="en-US" sz="4800" dirty="0"/>
          </a:p>
          <a:p>
            <a:pPr indent="0" marL="0">
              <a:buNone/>
            </a:pPr>
            <a:r>
              <a:rPr lang="en-US" sz="4800" dirty="0">
                <a:solidFill>
                  <a:srgbClr val="F6F4ED"/>
                </a:solidFill>
                <a:latin typeface="Noto Serif" pitchFamily="34" charset="0"/>
                <a:ea typeface="Noto Serif" pitchFamily="34" charset="-122"/>
                <a:cs typeface="Noto Serif" pitchFamily="34" charset="-120"/>
              </a:rPr>
              <a:t>enterprise moving.</a:t>
            </a:r>
            <a:endParaRPr lang="en-US" sz="4800" dirty="0"/>
          </a:p>
        </p:txBody>
      </p:sp>
      <p:sp>
        <p:nvSpPr>
          <p:cNvPr id="10" name="Text 8"/>
          <p:cNvSpPr/>
          <p:nvPr/>
        </p:nvSpPr>
        <p:spPr>
          <a:xfrm>
            <a:off x="722376" y="4197096"/>
            <a:ext cx="6492240" cy="886968"/>
          </a:xfrm>
          <a:prstGeom prst="rect">
            <a:avLst/>
          </a:prstGeom>
          <a:noFill/>
          <a:ln/>
        </p:spPr>
        <p:txBody>
          <a:bodyPr wrap="square" lIns="0" tIns="0" rIns="0" bIns="0" rtlCol="0" anchor="t"/>
          <a:lstStyle/>
          <a:p>
            <a:pPr indent="0" marL="0">
              <a:buNone/>
            </a:pPr>
            <a:r>
              <a:rPr lang="en-US" sz="2200" dirty="0">
                <a:solidFill>
                  <a:srgbClr val="B8C4BC"/>
                </a:solidFill>
                <a:latin typeface="Rubik" pitchFamily="34" charset="0"/>
                <a:ea typeface="Rubik" pitchFamily="34" charset="-122"/>
                <a:cs typeface="Rubik" pitchFamily="34" charset="-120"/>
              </a:rPr>
              <a:t>Claims. Member service. Technology. AI.</a:t>
            </a:r>
            <a:endParaRPr lang="en-US" sz="2200" dirty="0"/>
          </a:p>
          <a:p>
            <a:pPr indent="0" marL="0">
              <a:buNone/>
            </a:pPr>
            <a:r>
              <a:rPr lang="en-US" sz="2200" dirty="0">
                <a:solidFill>
                  <a:srgbClr val="B8C4BC"/>
                </a:solidFill>
                <a:latin typeface="Rubik" pitchFamily="34" charset="0"/>
                <a:ea typeface="Rubik" pitchFamily="34" charset="-122"/>
                <a:cs typeface="Rubik" pitchFamily="34" charset="-120"/>
              </a:rPr>
              <a:t>Evidence behind the next operating decision.</a:t>
            </a:r>
            <a:endParaRPr lang="en-US" sz="2200" dirty="0"/>
          </a:p>
        </p:txBody>
      </p:sp>
      <p:sp>
        <p:nvSpPr>
          <p:cNvPr id="11" name="Shape 9"/>
          <p:cNvSpPr/>
          <p:nvPr/>
        </p:nvSpPr>
        <p:spPr>
          <a:xfrm>
            <a:off x="8375904" y="1883664"/>
            <a:ext cx="2944368" cy="0"/>
          </a:xfrm>
          <a:prstGeom prst="line">
            <a:avLst/>
          </a:prstGeom>
          <a:noFill/>
          <a:ln w="8890">
            <a:solidFill>
              <a:srgbClr val="56615A"/>
            </a:solidFill>
            <a:prstDash val="solid"/>
          </a:ln>
        </p:spPr>
      </p:sp>
      <p:sp>
        <p:nvSpPr>
          <p:cNvPr id="12" name="Text 10"/>
          <p:cNvSpPr/>
          <p:nvPr/>
        </p:nvSpPr>
        <p:spPr>
          <a:xfrm>
            <a:off x="8394192" y="2066544"/>
            <a:ext cx="2907792"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SEE</a:t>
            </a:r>
            <a:endParaRPr lang="en-US" sz="950" dirty="0"/>
          </a:p>
        </p:txBody>
      </p:sp>
      <p:sp>
        <p:nvSpPr>
          <p:cNvPr id="13" name="Text 11"/>
          <p:cNvSpPr/>
          <p:nvPr/>
        </p:nvSpPr>
        <p:spPr>
          <a:xfrm>
            <a:off x="8394192" y="2423160"/>
            <a:ext cx="2834640" cy="438912"/>
          </a:xfrm>
          <a:prstGeom prst="rect">
            <a:avLst/>
          </a:prstGeom>
          <a:noFill/>
          <a:ln/>
        </p:spPr>
        <p:txBody>
          <a:bodyPr wrap="square" lIns="0" tIns="0" rIns="0" bIns="0" rtlCol="0" anchor="t"/>
          <a:lstStyle/>
          <a:p>
            <a:pPr indent="0" marL="0">
              <a:buNone/>
            </a:pPr>
            <a:r>
              <a:rPr lang="en-US" sz="1700" dirty="0">
                <a:solidFill>
                  <a:srgbClr val="F6F4ED"/>
                </a:solidFill>
                <a:latin typeface="Rubik" pitchFamily="34" charset="0"/>
                <a:ea typeface="Rubik" pitchFamily="34" charset="-122"/>
                <a:cs typeface="Rubik" pitchFamily="34" charset="-120"/>
              </a:rPr>
              <a:t>One operating picture</a:t>
            </a:r>
            <a:endParaRPr lang="en-US" sz="1700" dirty="0"/>
          </a:p>
        </p:txBody>
      </p:sp>
      <p:sp>
        <p:nvSpPr>
          <p:cNvPr id="14" name="Shape 12"/>
          <p:cNvSpPr/>
          <p:nvPr/>
        </p:nvSpPr>
        <p:spPr>
          <a:xfrm>
            <a:off x="8375904" y="3017520"/>
            <a:ext cx="2944368" cy="0"/>
          </a:xfrm>
          <a:prstGeom prst="line">
            <a:avLst/>
          </a:prstGeom>
          <a:noFill/>
          <a:ln w="8890">
            <a:solidFill>
              <a:srgbClr val="56615A"/>
            </a:solidFill>
            <a:prstDash val="solid"/>
          </a:ln>
        </p:spPr>
      </p:sp>
      <p:sp>
        <p:nvSpPr>
          <p:cNvPr id="15" name="Text 13"/>
          <p:cNvSpPr/>
          <p:nvPr/>
        </p:nvSpPr>
        <p:spPr>
          <a:xfrm>
            <a:off x="8394192" y="3200400"/>
            <a:ext cx="2907792"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UNDERSTAND</a:t>
            </a:r>
            <a:endParaRPr lang="en-US" sz="950" dirty="0"/>
          </a:p>
        </p:txBody>
      </p:sp>
      <p:sp>
        <p:nvSpPr>
          <p:cNvPr id="16" name="Text 14"/>
          <p:cNvSpPr/>
          <p:nvPr/>
        </p:nvSpPr>
        <p:spPr>
          <a:xfrm>
            <a:off x="8394192" y="3557016"/>
            <a:ext cx="2834640" cy="438912"/>
          </a:xfrm>
          <a:prstGeom prst="rect">
            <a:avLst/>
          </a:prstGeom>
          <a:noFill/>
          <a:ln/>
        </p:spPr>
        <p:txBody>
          <a:bodyPr wrap="square" lIns="0" tIns="0" rIns="0" bIns="0" rtlCol="0" anchor="t"/>
          <a:lstStyle/>
          <a:p>
            <a:pPr indent="0" marL="0">
              <a:buNone/>
            </a:pPr>
            <a:r>
              <a:rPr lang="en-US" sz="1700" dirty="0">
                <a:solidFill>
                  <a:srgbClr val="F6F4ED"/>
                </a:solidFill>
                <a:latin typeface="Rubik" pitchFamily="34" charset="0"/>
                <a:ea typeface="Rubik" pitchFamily="34" charset="-122"/>
                <a:cs typeface="Rubik" pitchFamily="34" charset="-120"/>
              </a:rPr>
              <a:t>Source facts + bounded AI</a:t>
            </a:r>
            <a:endParaRPr lang="en-US" sz="1700" dirty="0"/>
          </a:p>
        </p:txBody>
      </p:sp>
      <p:sp>
        <p:nvSpPr>
          <p:cNvPr id="17" name="Shape 15"/>
          <p:cNvSpPr/>
          <p:nvPr/>
        </p:nvSpPr>
        <p:spPr>
          <a:xfrm>
            <a:off x="8375904" y="4151376"/>
            <a:ext cx="2944368" cy="0"/>
          </a:xfrm>
          <a:prstGeom prst="line">
            <a:avLst/>
          </a:prstGeom>
          <a:noFill/>
          <a:ln w="8890">
            <a:solidFill>
              <a:srgbClr val="56615A"/>
            </a:solidFill>
            <a:prstDash val="solid"/>
          </a:ln>
        </p:spPr>
      </p:sp>
      <p:sp>
        <p:nvSpPr>
          <p:cNvPr id="18" name="Text 16"/>
          <p:cNvSpPr/>
          <p:nvPr/>
        </p:nvSpPr>
        <p:spPr>
          <a:xfrm>
            <a:off x="8394192" y="4334256"/>
            <a:ext cx="2907792"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DECIDE</a:t>
            </a:r>
            <a:endParaRPr lang="en-US" sz="950" dirty="0"/>
          </a:p>
        </p:txBody>
      </p:sp>
      <p:sp>
        <p:nvSpPr>
          <p:cNvPr id="19" name="Text 17"/>
          <p:cNvSpPr/>
          <p:nvPr/>
        </p:nvSpPr>
        <p:spPr>
          <a:xfrm>
            <a:off x="8394192" y="4690872"/>
            <a:ext cx="2834640" cy="438912"/>
          </a:xfrm>
          <a:prstGeom prst="rect">
            <a:avLst/>
          </a:prstGeom>
          <a:noFill/>
          <a:ln/>
        </p:spPr>
        <p:txBody>
          <a:bodyPr wrap="square" lIns="0" tIns="0" rIns="0" bIns="0" rtlCol="0" anchor="t"/>
          <a:lstStyle/>
          <a:p>
            <a:pPr indent="0" marL="0">
              <a:buNone/>
            </a:pPr>
            <a:r>
              <a:rPr lang="en-US" sz="1700" dirty="0">
                <a:solidFill>
                  <a:srgbClr val="F6F4ED"/>
                </a:solidFill>
                <a:latin typeface="Rubik" pitchFamily="34" charset="0"/>
                <a:ea typeface="Rubik" pitchFamily="34" charset="-122"/>
                <a:cs typeface="Rubik" pitchFamily="34" charset="-120"/>
              </a:rPr>
              <a:t>Named owner + accepted proof</a:t>
            </a:r>
            <a:endParaRPr lang="en-US" sz="1700" dirty="0"/>
          </a:p>
        </p:txBody>
      </p:sp>
      <p:sp>
        <p:nvSpPr>
          <p:cNvPr id="20" name="Text 18">
            <a:hlinkClick r:id="rId1" tooltip=""/>
          </p:cNvPr>
          <p:cNvSpPr/>
          <p:nvPr/>
        </p:nvSpPr>
        <p:spPr>
          <a:xfrm>
            <a:off x="694944" y="5943600"/>
            <a:ext cx="9144000" cy="274320"/>
          </a:xfrm>
          <a:prstGeom prst="rect">
            <a:avLst/>
          </a:prstGeom>
          <a:noFill/>
          <a:ln/>
        </p:spPr>
        <p:txBody>
          <a:bodyPr wrap="square" lIns="0" tIns="0" rIns="0" bIns="0" rtlCol="0" anchor="t"/>
          <a:lstStyle/>
          <a:p>
            <a:pPr indent="0" marL="0">
              <a:buNone/>
            </a:pPr>
            <a:r>
              <a:rPr lang="en-US" sz="1500" u="sng" dirty="0">
                <a:solidFill>
                  <a:srgbClr val="F6F4ED"/>
                </a:solidFill>
                <a:latin typeface="Rubik" pitchFamily="34" charset="0"/>
                <a:ea typeface="Rubik" pitchFamily="34" charset="-122"/>
                <a:cs typeface="Rubik"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Explore the working product →</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02</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THE DECISION PROBLEM</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The queue is only the beginning.</a:t>
            </a:r>
            <a:endParaRPr lang="en-US" sz="3500" dirty="0"/>
          </a:p>
        </p:txBody>
      </p:sp>
      <p:sp>
        <p:nvSpPr>
          <p:cNvPr id="10" name="Text 8"/>
          <p:cNvSpPr/>
          <p:nvPr/>
        </p:nvSpPr>
        <p:spPr>
          <a:xfrm>
            <a:off x="676656" y="2724912"/>
            <a:ext cx="10561320" cy="566928"/>
          </a:xfrm>
          <a:prstGeom prst="rect">
            <a:avLst/>
          </a:prstGeom>
          <a:noFill/>
          <a:ln/>
        </p:spPr>
        <p:txBody>
          <a:bodyPr wrap="square" lIns="0" tIns="0" rIns="0" bIns="0" rtlCol="0" anchor="t"/>
          <a:lstStyle/>
          <a:p>
            <a:pPr indent="0" marL="0">
              <a:buNone/>
            </a:pPr>
            <a:r>
              <a:rPr lang="en-US" sz="1800" dirty="0">
                <a:solidFill>
                  <a:srgbClr val="525955"/>
                </a:solidFill>
                <a:latin typeface="Rubik" pitchFamily="34" charset="0"/>
                <a:ea typeface="Rubik" pitchFamily="34" charset="-122"/>
                <a:cs typeface="Rubik" pitchFamily="34" charset="-120"/>
              </a:rPr>
              <a:t>A consequential payer decision crosses business work, service delivery, technology and AI.</a:t>
            </a:r>
            <a:endParaRPr lang="en-US" sz="1800" dirty="0"/>
          </a:p>
        </p:txBody>
      </p:sp>
      <p:sp>
        <p:nvSpPr>
          <p:cNvPr id="11" name="Text 9"/>
          <p:cNvSpPr/>
          <p:nvPr/>
        </p:nvSpPr>
        <p:spPr>
          <a:xfrm>
            <a:off x="694944" y="3657600"/>
            <a:ext cx="457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01</a:t>
            </a:r>
            <a:endParaRPr lang="en-US" sz="950" dirty="0"/>
          </a:p>
        </p:txBody>
      </p:sp>
      <p:sp>
        <p:nvSpPr>
          <p:cNvPr id="12" name="Text 10"/>
          <p:cNvSpPr/>
          <p:nvPr/>
        </p:nvSpPr>
        <p:spPr>
          <a:xfrm>
            <a:off x="1307592" y="3602736"/>
            <a:ext cx="2971800" cy="658368"/>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Different systems</a:t>
            </a:r>
            <a:endParaRPr lang="en-US" sz="2200" dirty="0"/>
          </a:p>
        </p:txBody>
      </p:sp>
      <p:sp>
        <p:nvSpPr>
          <p:cNvPr id="13" name="Text 11"/>
          <p:cNvSpPr/>
          <p:nvPr/>
        </p:nvSpPr>
        <p:spPr>
          <a:xfrm>
            <a:off x="4690872" y="3602736"/>
            <a:ext cx="6547104" cy="73152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Claims inventory, member-service pressure and technical conditions arrive with different clocks and definitions.</a:t>
            </a:r>
            <a:endParaRPr lang="en-US" sz="1700" dirty="0"/>
          </a:p>
        </p:txBody>
      </p:sp>
      <p:sp>
        <p:nvSpPr>
          <p:cNvPr id="14" name="Shape 12"/>
          <p:cNvSpPr/>
          <p:nvPr/>
        </p:nvSpPr>
        <p:spPr>
          <a:xfrm>
            <a:off x="685800" y="4544568"/>
            <a:ext cx="10771632" cy="0"/>
          </a:xfrm>
          <a:prstGeom prst="line">
            <a:avLst/>
          </a:prstGeom>
          <a:noFill/>
          <a:ln w="8890">
            <a:solidFill>
              <a:srgbClr val="D8D8CE"/>
            </a:solidFill>
            <a:prstDash val="solid"/>
          </a:ln>
        </p:spPr>
      </p:sp>
      <p:sp>
        <p:nvSpPr>
          <p:cNvPr id="15" name="Text 13"/>
          <p:cNvSpPr/>
          <p:nvPr/>
        </p:nvSpPr>
        <p:spPr>
          <a:xfrm>
            <a:off x="694944" y="4745736"/>
            <a:ext cx="457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02</a:t>
            </a:r>
            <a:endParaRPr lang="en-US" sz="950" dirty="0"/>
          </a:p>
        </p:txBody>
      </p:sp>
      <p:sp>
        <p:nvSpPr>
          <p:cNvPr id="16" name="Text 14"/>
          <p:cNvSpPr/>
          <p:nvPr/>
        </p:nvSpPr>
        <p:spPr>
          <a:xfrm>
            <a:off x="1307592" y="4690872"/>
            <a:ext cx="2971800" cy="658368"/>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One accountable owner</a:t>
            </a:r>
            <a:endParaRPr lang="en-US" sz="2200" dirty="0"/>
          </a:p>
        </p:txBody>
      </p:sp>
      <p:sp>
        <p:nvSpPr>
          <p:cNvPr id="17" name="Text 15"/>
          <p:cNvSpPr/>
          <p:nvPr/>
        </p:nvSpPr>
        <p:spPr>
          <a:xfrm>
            <a:off x="4690872" y="4690872"/>
            <a:ext cx="6547104" cy="73152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The owner needs a supported decision, an inspectable explanation and a clear way to verify what follows.</a:t>
            </a:r>
            <a:endParaRPr lang="en-US" sz="1700" dirty="0"/>
          </a:p>
        </p:txBody>
      </p:sp>
      <p:sp>
        <p:nvSpPr>
          <p:cNvPr id="18" name="Shape 16"/>
          <p:cNvSpPr/>
          <p:nvPr/>
        </p:nvSpPr>
        <p:spPr>
          <a:xfrm>
            <a:off x="685800" y="5632704"/>
            <a:ext cx="10771632" cy="0"/>
          </a:xfrm>
          <a:prstGeom prst="line">
            <a:avLst/>
          </a:prstGeom>
          <a:noFill/>
          <a:ln w="8890">
            <a:solidFill>
              <a:srgbClr val="D8D8CE"/>
            </a:solidFill>
            <a:prstDash val="solid"/>
          </a:ln>
        </p:spPr>
      </p:sp>
      <p:sp>
        <p:nvSpPr>
          <p:cNvPr id="19" name="Text 17"/>
          <p:cNvSpPr/>
          <p:nvPr/>
        </p:nvSpPr>
        <p:spPr>
          <a:xfrm>
            <a:off x="731520" y="5907024"/>
            <a:ext cx="10744200" cy="347472"/>
          </a:xfrm>
          <a:prstGeom prst="rect">
            <a:avLst/>
          </a:prstGeom>
          <a:noFill/>
          <a:ln/>
        </p:spPr>
        <p:txBody>
          <a:bodyPr wrap="square" lIns="0" tIns="0" rIns="0" bIns="0" rtlCol="0" anchor="t"/>
          <a:lstStyle/>
          <a:p>
            <a:pPr indent="0" marL="0">
              <a:buNone/>
            </a:pPr>
            <a:r>
              <a:rPr lang="en-US" sz="1100" dirty="0">
                <a:solidFill>
                  <a:srgbClr val="525955"/>
                </a:solidFill>
                <a:latin typeface="Rubik" pitchFamily="34" charset="0"/>
                <a:ea typeface="Rubik" pitchFamily="34" charset="-122"/>
                <a:cs typeface="Rubik" pitchFamily="34" charset="-120"/>
              </a:rPr>
              <a:t>Presentation context: the hosted product uses synthetic reference data. Customer sources, live inference and effects require activation; customer outcomes remain unproven.</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03</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THE PAYER WEDGE</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Protect claims flow.</a:t>
            </a:r>
            <a:endParaRPr lang="en-US" sz="3500" dirty="0"/>
          </a:p>
          <a:p>
            <a:pPr indent="0" marL="0">
              <a:buNone/>
            </a:pPr>
            <a:r>
              <a:rPr lang="en-US" sz="3500" dirty="0">
                <a:solidFill>
                  <a:srgbClr val="252929"/>
                </a:solidFill>
                <a:latin typeface="Noto Serif" pitchFamily="34" charset="0"/>
                <a:ea typeface="Noto Serif" pitchFamily="34" charset="-122"/>
                <a:cs typeface="Noto Serif" pitchFamily="34" charset="-120"/>
              </a:rPr>
              <a:t>Keep member service in view.</a:t>
            </a:r>
            <a:endParaRPr lang="en-US" sz="3500" dirty="0"/>
          </a:p>
        </p:txBody>
      </p:sp>
      <p:sp>
        <p:nvSpPr>
          <p:cNvPr id="10" name="Shape 8"/>
          <p:cNvSpPr/>
          <p:nvPr/>
        </p:nvSpPr>
        <p:spPr>
          <a:xfrm>
            <a:off x="694944" y="2907792"/>
            <a:ext cx="3328416" cy="0"/>
          </a:xfrm>
          <a:prstGeom prst="line">
            <a:avLst/>
          </a:prstGeom>
          <a:noFill/>
          <a:ln w="8890">
            <a:solidFill>
              <a:srgbClr val="D8D8CE"/>
            </a:solidFill>
            <a:prstDash val="solid"/>
          </a:ln>
        </p:spPr>
      </p:sp>
      <p:sp>
        <p:nvSpPr>
          <p:cNvPr id="11" name="Text 9"/>
          <p:cNvSpPr/>
          <p:nvPr/>
        </p:nvSpPr>
        <p:spPr>
          <a:xfrm>
            <a:off x="694944" y="3118104"/>
            <a:ext cx="3328416"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SEE THE WORK</a:t>
            </a:r>
            <a:endParaRPr lang="en-US" sz="950" dirty="0"/>
          </a:p>
        </p:txBody>
      </p:sp>
      <p:sp>
        <p:nvSpPr>
          <p:cNvPr id="12" name="Text 10"/>
          <p:cNvSpPr/>
          <p:nvPr/>
        </p:nvSpPr>
        <p:spPr>
          <a:xfrm>
            <a:off x="694944" y="3621024"/>
            <a:ext cx="3328416" cy="914400"/>
          </a:xfrm>
          <a:prstGeom prst="rect">
            <a:avLst/>
          </a:prstGeom>
          <a:noFill/>
          <a:ln/>
        </p:spPr>
        <p:txBody>
          <a:bodyPr wrap="square" lIns="0" tIns="0" rIns="0" bIns="0" rtlCol="0" anchor="t"/>
          <a:lstStyle/>
          <a:p>
            <a:pPr indent="0" marL="0">
              <a:buNone/>
            </a:pPr>
            <a:r>
              <a:rPr lang="en-US" sz="2700" dirty="0">
                <a:solidFill>
                  <a:srgbClr val="252929"/>
                </a:solidFill>
                <a:latin typeface="Noto Serif" pitchFamily="34" charset="0"/>
                <a:ea typeface="Noto Serif" pitchFamily="34" charset="-122"/>
                <a:cs typeface="Noto Serif" pitchFamily="34" charset="-120"/>
              </a:rPr>
              <a:t>Reported queue pressure</a:t>
            </a:r>
            <a:endParaRPr lang="en-US" sz="2700" dirty="0"/>
          </a:p>
        </p:txBody>
      </p:sp>
      <p:sp>
        <p:nvSpPr>
          <p:cNvPr id="13" name="Text 11"/>
          <p:cNvSpPr/>
          <p:nvPr/>
        </p:nvSpPr>
        <p:spPr>
          <a:xfrm>
            <a:off x="694944" y="4754880"/>
            <a:ext cx="3328416" cy="100584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Open inventory, supplied deadline buckets and missing deadlines from one approved aggregate source.</a:t>
            </a:r>
            <a:endParaRPr lang="en-US" sz="1700" dirty="0"/>
          </a:p>
        </p:txBody>
      </p:sp>
      <p:sp>
        <p:nvSpPr>
          <p:cNvPr id="14" name="Shape 12"/>
          <p:cNvSpPr/>
          <p:nvPr/>
        </p:nvSpPr>
        <p:spPr>
          <a:xfrm>
            <a:off x="4425696" y="2907792"/>
            <a:ext cx="3328416" cy="0"/>
          </a:xfrm>
          <a:prstGeom prst="line">
            <a:avLst/>
          </a:prstGeom>
          <a:noFill/>
          <a:ln w="8890">
            <a:solidFill>
              <a:srgbClr val="D8D8CE"/>
            </a:solidFill>
            <a:prstDash val="solid"/>
          </a:ln>
        </p:spPr>
      </p:sp>
      <p:sp>
        <p:nvSpPr>
          <p:cNvPr id="15" name="Text 13"/>
          <p:cNvSpPr/>
          <p:nvPr/>
        </p:nvSpPr>
        <p:spPr>
          <a:xfrm>
            <a:off x="4425696" y="3118104"/>
            <a:ext cx="3328416"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REVIEW THE EVIDENCE</a:t>
            </a:r>
            <a:endParaRPr lang="en-US" sz="950" dirty="0"/>
          </a:p>
        </p:txBody>
      </p:sp>
      <p:sp>
        <p:nvSpPr>
          <p:cNvPr id="16" name="Text 14"/>
          <p:cNvSpPr/>
          <p:nvPr/>
        </p:nvSpPr>
        <p:spPr>
          <a:xfrm>
            <a:off x="4425696" y="3621024"/>
            <a:ext cx="3328416" cy="914400"/>
          </a:xfrm>
          <a:prstGeom prst="rect">
            <a:avLst/>
          </a:prstGeom>
          <a:noFill/>
          <a:ln/>
        </p:spPr>
        <p:txBody>
          <a:bodyPr wrap="square" lIns="0" tIns="0" rIns="0" bIns="0" rtlCol="0" anchor="t"/>
          <a:lstStyle/>
          <a:p>
            <a:pPr indent="0" marL="0">
              <a:buNone/>
            </a:pPr>
            <a:r>
              <a:rPr lang="en-US" sz="2700" dirty="0">
                <a:solidFill>
                  <a:srgbClr val="252929"/>
                </a:solidFill>
                <a:latin typeface="Noto Serif" pitchFamily="34" charset="0"/>
                <a:ea typeface="Noto Serif" pitchFamily="34" charset="-122"/>
                <a:cs typeface="Noto Serif" pitchFamily="34" charset="-120"/>
              </a:rPr>
              <a:t>Astra-assisted investigation</a:t>
            </a:r>
            <a:endParaRPr lang="en-US" sz="2700" dirty="0"/>
          </a:p>
        </p:txBody>
      </p:sp>
      <p:sp>
        <p:nvSpPr>
          <p:cNvPr id="17" name="Text 15"/>
          <p:cNvSpPr/>
          <p:nvPr/>
        </p:nvSpPr>
        <p:spPr>
          <a:xfrm>
            <a:off x="4425696" y="4754880"/>
            <a:ext cx="3328416" cy="100584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Tentative priorities and evidence questions beside exact, cited snapshot facts.</a:t>
            </a:r>
            <a:endParaRPr lang="en-US" sz="1700" dirty="0"/>
          </a:p>
        </p:txBody>
      </p:sp>
      <p:sp>
        <p:nvSpPr>
          <p:cNvPr id="18" name="Shape 16"/>
          <p:cNvSpPr/>
          <p:nvPr/>
        </p:nvSpPr>
        <p:spPr>
          <a:xfrm>
            <a:off x="8156448" y="2907792"/>
            <a:ext cx="3328416" cy="0"/>
          </a:xfrm>
          <a:prstGeom prst="line">
            <a:avLst/>
          </a:prstGeom>
          <a:noFill/>
          <a:ln w="8890">
            <a:solidFill>
              <a:srgbClr val="D8D8CE"/>
            </a:solidFill>
            <a:prstDash val="solid"/>
          </a:ln>
        </p:spPr>
      </p:sp>
      <p:sp>
        <p:nvSpPr>
          <p:cNvPr id="19" name="Text 17"/>
          <p:cNvSpPr/>
          <p:nvPr/>
        </p:nvSpPr>
        <p:spPr>
          <a:xfrm>
            <a:off x="8156448" y="3118104"/>
            <a:ext cx="3328416"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PROVE THE DECISION</a:t>
            </a:r>
            <a:endParaRPr lang="en-US" sz="950" dirty="0"/>
          </a:p>
        </p:txBody>
      </p:sp>
      <p:sp>
        <p:nvSpPr>
          <p:cNvPr id="20" name="Text 18"/>
          <p:cNvSpPr/>
          <p:nvPr/>
        </p:nvSpPr>
        <p:spPr>
          <a:xfrm>
            <a:off x="8156448" y="3621024"/>
            <a:ext cx="3328416" cy="914400"/>
          </a:xfrm>
          <a:prstGeom prst="rect">
            <a:avLst/>
          </a:prstGeom>
          <a:noFill/>
          <a:ln/>
        </p:spPr>
        <p:txBody>
          <a:bodyPr wrap="square" lIns="0" tIns="0" rIns="0" bIns="0" rtlCol="0" anchor="t"/>
          <a:lstStyle/>
          <a:p>
            <a:pPr indent="0" marL="0">
              <a:buNone/>
            </a:pPr>
            <a:r>
              <a:rPr lang="en-US" sz="2700" dirty="0">
                <a:solidFill>
                  <a:srgbClr val="252929"/>
                </a:solidFill>
                <a:latin typeface="Noto Serif" pitchFamily="34" charset="0"/>
                <a:ea typeface="Noto Serif" pitchFamily="34" charset="-122"/>
                <a:cs typeface="Noto Serif" pitchFamily="34" charset="-120"/>
              </a:rPr>
              <a:t>A named operating owner</a:t>
            </a:r>
            <a:endParaRPr lang="en-US" sz="2700" dirty="0"/>
          </a:p>
        </p:txBody>
      </p:sp>
      <p:sp>
        <p:nvSpPr>
          <p:cNvPr id="21" name="Text 19"/>
          <p:cNvSpPr/>
          <p:nvPr/>
        </p:nvSpPr>
        <p:spPr>
          <a:xfrm>
            <a:off x="8156448" y="4754880"/>
            <a:ext cx="3328416" cy="100584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Connect the review to the customer’s response process and measure the result. This is the next proof gate.</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04</a:t>
            </a:r>
            <a:endParaRPr lang="en-US" sz="900" dirty="0"/>
          </a:p>
        </p:txBody>
      </p:sp>
      <p:sp>
        <p:nvSpPr>
          <p:cNvPr id="8" name="Text 6"/>
          <p:cNvSpPr/>
          <p:nvPr/>
        </p:nvSpPr>
        <p:spPr>
          <a:xfrm>
            <a:off x="694944" y="932688"/>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THE EXECUTIVE APPLICATION</a:t>
            </a:r>
            <a:endParaRPr lang="en-US" sz="950" dirty="0"/>
          </a:p>
        </p:txBody>
      </p:sp>
      <p:sp>
        <p:nvSpPr>
          <p:cNvPr id="9" name="Text 7"/>
          <p:cNvSpPr/>
          <p:nvPr/>
        </p:nvSpPr>
        <p:spPr>
          <a:xfrm>
            <a:off x="667512" y="1298448"/>
            <a:ext cx="10881360" cy="621792"/>
          </a:xfrm>
          <a:prstGeom prst="rect">
            <a:avLst/>
          </a:prstGeom>
          <a:noFill/>
          <a:ln/>
        </p:spPr>
        <p:txBody>
          <a:bodyPr wrap="square" lIns="0" tIns="0" rIns="0" bIns="0" rtlCol="0" anchor="t"/>
          <a:lstStyle/>
          <a:p>
            <a:pPr indent="0" marL="0">
              <a:buNone/>
            </a:pPr>
            <a:r>
              <a:rPr lang="en-US" sz="3300" dirty="0">
                <a:solidFill>
                  <a:srgbClr val="252929"/>
                </a:solidFill>
                <a:latin typeface="Noto Serif" pitchFamily="34" charset="0"/>
                <a:ea typeface="Noto Serif" pitchFamily="34" charset="-122"/>
                <a:cs typeface="Noto Serif" pitchFamily="34" charset="-120"/>
              </a:rPr>
              <a:t>An operating picture built for the room.</a:t>
            </a:r>
            <a:endParaRPr lang="en-US" sz="3300" dirty="0"/>
          </a:p>
        </p:txBody>
      </p:sp>
      <p:pic>
        <p:nvPicPr>
          <p:cNvPr id="10" name="Image 0" descr="/private/tmp/vantage-commercial-v034/docs/commercial/assets/v0.34-briefing-reference.jpg">    </p:cNvPr>
          <p:cNvPicPr>
            <a:picLocks noChangeAspect="1"/>
          </p:cNvPicPr>
          <p:nvPr/>
        </p:nvPicPr>
        <p:blipFill>
          <a:blip r:embed="rId1"/>
          <a:stretch>
            <a:fillRect/>
          </a:stretch>
        </p:blipFill>
        <p:spPr>
          <a:xfrm>
            <a:off x="4425696" y="2029968"/>
            <a:ext cx="6227064" cy="4151376"/>
          </a:xfrm>
          <a:prstGeom prst="rect">
            <a:avLst/>
          </a:prstGeom>
        </p:spPr>
      </p:pic>
      <p:sp>
        <p:nvSpPr>
          <p:cNvPr id="11" name="Text 8"/>
          <p:cNvSpPr/>
          <p:nvPr/>
        </p:nvSpPr>
        <p:spPr>
          <a:xfrm>
            <a:off x="704088" y="2414016"/>
            <a:ext cx="2596896" cy="1645920"/>
          </a:xfrm>
          <a:prstGeom prst="rect">
            <a:avLst/>
          </a:prstGeom>
          <a:noFill/>
          <a:ln/>
        </p:spPr>
        <p:txBody>
          <a:bodyPr wrap="square" lIns="0" tIns="0" rIns="0" bIns="0" rtlCol="0" anchor="t"/>
          <a:lstStyle/>
          <a:p>
            <a:pPr indent="0" marL="0">
              <a:buNone/>
            </a:pPr>
            <a:r>
              <a:rPr lang="en-US" sz="2600" dirty="0">
                <a:solidFill>
                  <a:srgbClr val="252929"/>
                </a:solidFill>
                <a:latin typeface="Noto Serif" pitchFamily="34" charset="0"/>
                <a:ea typeface="Noto Serif" pitchFamily="34" charset="-122"/>
                <a:cs typeface="Noto Serif" pitchFamily="34" charset="-120"/>
              </a:rPr>
              <a:t>Clear hierarchy.</a:t>
            </a:r>
            <a:endParaRPr lang="en-US" sz="2600" dirty="0"/>
          </a:p>
          <a:p>
            <a:pPr indent="0" marL="0">
              <a:buNone/>
            </a:pPr>
            <a:r>
              <a:rPr lang="en-US" sz="2600" dirty="0">
                <a:solidFill>
                  <a:srgbClr val="252929"/>
                </a:solidFill>
                <a:latin typeface="Noto Serif" pitchFamily="34" charset="0"/>
                <a:ea typeface="Noto Serif" pitchFamily="34" charset="-122"/>
                <a:cs typeface="Noto Serif" pitchFamily="34" charset="-120"/>
              </a:rPr>
              <a:t>Evidence first.</a:t>
            </a:r>
            <a:endParaRPr lang="en-US" sz="2600" dirty="0"/>
          </a:p>
          <a:p>
            <a:pPr indent="0" marL="0">
              <a:buNone/>
            </a:pPr>
            <a:r>
              <a:rPr lang="en-US" sz="2600" dirty="0">
                <a:solidFill>
                  <a:srgbClr val="252929"/>
                </a:solidFill>
                <a:latin typeface="Noto Serif" pitchFamily="34" charset="0"/>
                <a:ea typeface="Noto Serif" pitchFamily="34" charset="-122"/>
                <a:cs typeface="Noto Serif" pitchFamily="34" charset="-120"/>
              </a:rPr>
              <a:t>One next step.</a:t>
            </a:r>
            <a:endParaRPr lang="en-US" sz="2600" dirty="0"/>
          </a:p>
        </p:txBody>
      </p:sp>
      <p:sp>
        <p:nvSpPr>
          <p:cNvPr id="12" name="Text 9"/>
          <p:cNvSpPr/>
          <p:nvPr/>
        </p:nvSpPr>
        <p:spPr>
          <a:xfrm>
            <a:off x="722376" y="4453128"/>
            <a:ext cx="2615184" cy="932688"/>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Warm daylight and graphite workspaces support executive review and operator depth.</a:t>
            </a:r>
            <a:endParaRPr lang="en-US" sz="1700" dirty="0"/>
          </a:p>
        </p:txBody>
      </p:sp>
      <p:sp>
        <p:nvSpPr>
          <p:cNvPr id="13" name="Text 10"/>
          <p:cNvSpPr/>
          <p:nvPr/>
        </p:nvSpPr>
        <p:spPr>
          <a:xfrm>
            <a:off x="3803904" y="6208776"/>
            <a:ext cx="7424928" cy="155448"/>
          </a:xfrm>
          <a:prstGeom prst="rect">
            <a:avLst/>
          </a:prstGeom>
          <a:noFill/>
          <a:ln/>
        </p:spPr>
        <p:txBody>
          <a:bodyPr wrap="square" lIns="0" tIns="0" rIns="0" bIns="0" rtlCol="0" anchor="t"/>
          <a:lstStyle/>
          <a:p>
            <a:pPr indent="0" marL="0">
              <a:buNone/>
            </a:pPr>
            <a:r>
              <a:rPr lang="en-US" sz="900" dirty="0">
                <a:solidFill>
                  <a:srgbClr val="525955"/>
                </a:solidFill>
                <a:latin typeface="Rubik" pitchFamily="34" charset="0"/>
                <a:ea typeface="Rubik" pitchFamily="34" charset="-122"/>
                <a:cs typeface="Rubik" pitchFamily="34" charset="-120"/>
              </a:rPr>
              <a:t>Actual reference product · Synthetic operational evidence</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05</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ONE PLATFORM / FOUR CONNECTED LENSES</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Keep the business question in view.</a:t>
            </a:r>
            <a:endParaRPr lang="en-US" sz="3500" dirty="0"/>
          </a:p>
        </p:txBody>
      </p:sp>
      <p:sp>
        <p:nvSpPr>
          <p:cNvPr id="10" name="Shape 8"/>
          <p:cNvSpPr/>
          <p:nvPr/>
        </p:nvSpPr>
        <p:spPr>
          <a:xfrm>
            <a:off x="713232" y="2798064"/>
            <a:ext cx="5221224" cy="0"/>
          </a:xfrm>
          <a:prstGeom prst="line">
            <a:avLst/>
          </a:prstGeom>
          <a:noFill/>
          <a:ln w="8890">
            <a:solidFill>
              <a:srgbClr val="D8D8CE"/>
            </a:solidFill>
            <a:prstDash val="solid"/>
          </a:ln>
        </p:spPr>
      </p:sp>
      <p:sp>
        <p:nvSpPr>
          <p:cNvPr id="11" name="Text 9"/>
          <p:cNvSpPr/>
          <p:nvPr/>
        </p:nvSpPr>
        <p:spPr>
          <a:xfrm>
            <a:off x="713232" y="3026664"/>
            <a:ext cx="5029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PAYER OPERATIONS</a:t>
            </a:r>
            <a:endParaRPr lang="en-US" sz="950" dirty="0"/>
          </a:p>
        </p:txBody>
      </p:sp>
      <p:sp>
        <p:nvSpPr>
          <p:cNvPr id="12" name="Text 10"/>
          <p:cNvSpPr/>
          <p:nvPr/>
        </p:nvSpPr>
        <p:spPr>
          <a:xfrm>
            <a:off x="713232" y="3502152"/>
            <a:ext cx="4965192" cy="576072"/>
          </a:xfrm>
          <a:prstGeom prst="rect">
            <a:avLst/>
          </a:prstGeom>
          <a:noFill/>
          <a:ln/>
        </p:spPr>
        <p:txBody>
          <a:bodyPr wrap="square" lIns="0" tIns="0" rIns="0" bIns="0" rtlCol="0" anchor="t"/>
          <a:lstStyle/>
          <a:p>
            <a:pPr indent="0" marL="0">
              <a:buNone/>
            </a:pPr>
            <a:r>
              <a:rPr lang="en-US" sz="2100" dirty="0">
                <a:solidFill>
                  <a:srgbClr val="252929"/>
                </a:solidFill>
                <a:latin typeface="Rubik" pitchFamily="34" charset="0"/>
                <a:ea typeface="Rubik" pitchFamily="34" charset="-122"/>
                <a:cs typeface="Rubik" pitchFamily="34" charset="-120"/>
              </a:rPr>
              <a:t>Claims inventory and deadlines; member-service reference workflows</a:t>
            </a:r>
            <a:endParaRPr lang="en-US" sz="2100" dirty="0"/>
          </a:p>
        </p:txBody>
      </p:sp>
      <p:sp>
        <p:nvSpPr>
          <p:cNvPr id="13" name="Shape 11"/>
          <p:cNvSpPr/>
          <p:nvPr/>
        </p:nvSpPr>
        <p:spPr>
          <a:xfrm>
            <a:off x="6355080" y="2798064"/>
            <a:ext cx="5221224" cy="0"/>
          </a:xfrm>
          <a:prstGeom prst="line">
            <a:avLst/>
          </a:prstGeom>
          <a:noFill/>
          <a:ln w="8890">
            <a:solidFill>
              <a:srgbClr val="D8D8CE"/>
            </a:solidFill>
            <a:prstDash val="solid"/>
          </a:ln>
        </p:spPr>
      </p:sp>
      <p:sp>
        <p:nvSpPr>
          <p:cNvPr id="14" name="Text 12"/>
          <p:cNvSpPr/>
          <p:nvPr/>
        </p:nvSpPr>
        <p:spPr>
          <a:xfrm>
            <a:off x="6355080" y="3026664"/>
            <a:ext cx="5029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TECHNOLOGY</a:t>
            </a:r>
            <a:endParaRPr lang="en-US" sz="950" dirty="0"/>
          </a:p>
        </p:txBody>
      </p:sp>
      <p:sp>
        <p:nvSpPr>
          <p:cNvPr id="15" name="Text 13"/>
          <p:cNvSpPr/>
          <p:nvPr/>
        </p:nvSpPr>
        <p:spPr>
          <a:xfrm>
            <a:off x="6355080" y="3502152"/>
            <a:ext cx="4965192" cy="576072"/>
          </a:xfrm>
          <a:prstGeom prst="rect">
            <a:avLst/>
          </a:prstGeom>
          <a:noFill/>
          <a:ln/>
        </p:spPr>
        <p:txBody>
          <a:bodyPr wrap="square" lIns="0" tIns="0" rIns="0" bIns="0" rtlCol="0" anchor="t"/>
          <a:lstStyle/>
          <a:p>
            <a:pPr indent="0" marL="0">
              <a:buNone/>
            </a:pPr>
            <a:r>
              <a:rPr lang="en-US" sz="2100" dirty="0">
                <a:solidFill>
                  <a:srgbClr val="252929"/>
                </a:solidFill>
                <a:latin typeface="Rubik" pitchFamily="34" charset="0"/>
                <a:ea typeface="Rubik" pitchFamily="34" charset="-122"/>
                <a:cs typeface="Rubik" pitchFamily="34" charset="-120"/>
              </a:rPr>
              <a:t>Registered technical reports, service context and source coverage</a:t>
            </a:r>
            <a:endParaRPr lang="en-US" sz="2100" dirty="0"/>
          </a:p>
        </p:txBody>
      </p:sp>
      <p:sp>
        <p:nvSpPr>
          <p:cNvPr id="16" name="Shape 14"/>
          <p:cNvSpPr/>
          <p:nvPr/>
        </p:nvSpPr>
        <p:spPr>
          <a:xfrm>
            <a:off x="713232" y="4334256"/>
            <a:ext cx="5221224" cy="0"/>
          </a:xfrm>
          <a:prstGeom prst="line">
            <a:avLst/>
          </a:prstGeom>
          <a:noFill/>
          <a:ln w="8890">
            <a:solidFill>
              <a:srgbClr val="D8D8CE"/>
            </a:solidFill>
            <a:prstDash val="solid"/>
          </a:ln>
        </p:spPr>
      </p:sp>
      <p:sp>
        <p:nvSpPr>
          <p:cNvPr id="17" name="Text 15"/>
          <p:cNvSpPr/>
          <p:nvPr/>
        </p:nvSpPr>
        <p:spPr>
          <a:xfrm>
            <a:off x="713232" y="4562856"/>
            <a:ext cx="5029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AI OVERSIGHT</a:t>
            </a:r>
            <a:endParaRPr lang="en-US" sz="950" dirty="0"/>
          </a:p>
        </p:txBody>
      </p:sp>
      <p:sp>
        <p:nvSpPr>
          <p:cNvPr id="18" name="Text 16"/>
          <p:cNvSpPr/>
          <p:nvPr/>
        </p:nvSpPr>
        <p:spPr>
          <a:xfrm>
            <a:off x="713232" y="5038344"/>
            <a:ext cx="4965192" cy="576072"/>
          </a:xfrm>
          <a:prstGeom prst="rect">
            <a:avLst/>
          </a:prstGeom>
          <a:noFill/>
          <a:ln/>
        </p:spPr>
        <p:txBody>
          <a:bodyPr wrap="square" lIns="0" tIns="0" rIns="0" bIns="0" rtlCol="0" anchor="t"/>
          <a:lstStyle/>
          <a:p>
            <a:pPr indent="0" marL="0">
              <a:buNone/>
            </a:pPr>
            <a:r>
              <a:rPr lang="en-US" sz="2100" dirty="0">
                <a:solidFill>
                  <a:srgbClr val="252929"/>
                </a:solidFill>
                <a:latin typeface="Rubik" pitchFamily="34" charset="0"/>
                <a:ea typeface="Rubik" pitchFamily="34" charset="-122"/>
                <a:cs typeface="Rubik" pitchFamily="34" charset="-120"/>
              </a:rPr>
              <a:t>Model token usage, reported billing and bounded claims review</a:t>
            </a:r>
            <a:endParaRPr lang="en-US" sz="2100" dirty="0"/>
          </a:p>
        </p:txBody>
      </p:sp>
      <p:sp>
        <p:nvSpPr>
          <p:cNvPr id="19" name="Shape 17"/>
          <p:cNvSpPr/>
          <p:nvPr/>
        </p:nvSpPr>
        <p:spPr>
          <a:xfrm>
            <a:off x="6355080" y="4334256"/>
            <a:ext cx="5221224" cy="0"/>
          </a:xfrm>
          <a:prstGeom prst="line">
            <a:avLst/>
          </a:prstGeom>
          <a:noFill/>
          <a:ln w="8890">
            <a:solidFill>
              <a:srgbClr val="D8D8CE"/>
            </a:solidFill>
            <a:prstDash val="solid"/>
          </a:ln>
        </p:spPr>
      </p:sp>
      <p:sp>
        <p:nvSpPr>
          <p:cNvPr id="20" name="Text 18"/>
          <p:cNvSpPr/>
          <p:nvPr/>
        </p:nvSpPr>
        <p:spPr>
          <a:xfrm>
            <a:off x="6355080" y="4562856"/>
            <a:ext cx="5029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COORDINATION</a:t>
            </a:r>
            <a:endParaRPr lang="en-US" sz="950" dirty="0"/>
          </a:p>
        </p:txBody>
      </p:sp>
      <p:sp>
        <p:nvSpPr>
          <p:cNvPr id="21" name="Text 19"/>
          <p:cNvSpPr/>
          <p:nvPr/>
        </p:nvSpPr>
        <p:spPr>
          <a:xfrm>
            <a:off x="6355080" y="5038344"/>
            <a:ext cx="4965192" cy="576072"/>
          </a:xfrm>
          <a:prstGeom prst="rect">
            <a:avLst/>
          </a:prstGeom>
          <a:noFill/>
          <a:ln/>
        </p:spPr>
        <p:txBody>
          <a:bodyPr wrap="square" lIns="0" tIns="0" rIns="0" bIns="0" rtlCol="0" anchor="t"/>
          <a:lstStyle/>
          <a:p>
            <a:pPr indent="0" marL="0">
              <a:buNone/>
            </a:pPr>
            <a:r>
              <a:rPr lang="en-US" sz="2100" dirty="0">
                <a:solidFill>
                  <a:srgbClr val="252929"/>
                </a:solidFill>
                <a:latin typeface="Rubik" pitchFamily="34" charset="0"/>
                <a:ea typeface="Rubik" pitchFamily="34" charset="-122"/>
                <a:cs typeface="Rubik" pitchFamily="34" charset="-120"/>
              </a:rPr>
              <a:t>Workflow results, durable internal notices and explicit human authority</a:t>
            </a:r>
            <a:endParaRPr lang="en-US" sz="2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72D2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B8C4BC"/>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56615A"/>
            </a:solidFill>
            <a:prstDash val="solid"/>
          </a:ln>
        </p:spPr>
      </p:sp>
      <p:sp>
        <p:nvSpPr>
          <p:cNvPr id="5" name="Shape 3"/>
          <p:cNvSpPr/>
          <p:nvPr/>
        </p:nvSpPr>
        <p:spPr>
          <a:xfrm>
            <a:off x="640080" y="6437376"/>
            <a:ext cx="10899648" cy="0"/>
          </a:xfrm>
          <a:prstGeom prst="line">
            <a:avLst/>
          </a:prstGeom>
          <a:noFill/>
          <a:ln w="8890">
            <a:solidFill>
              <a:srgbClr val="56615A"/>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B8C4BC"/>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B8C4BC"/>
                </a:solidFill>
                <a:latin typeface="Rubik" pitchFamily="34" charset="0"/>
                <a:ea typeface="Rubik" pitchFamily="34" charset="-122"/>
                <a:cs typeface="Rubik" pitchFamily="34" charset="-120"/>
              </a:rPr>
              <a:t>06</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THE ANSWER CONTRACT</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F6F4ED"/>
                </a:solidFill>
                <a:latin typeface="Noto Serif" pitchFamily="34" charset="0"/>
                <a:ea typeface="Noto Serif" pitchFamily="34" charset="-122"/>
                <a:cs typeface="Noto Serif" pitchFamily="34" charset="-120"/>
              </a:rPr>
              <a:t>An answer has a source.</a:t>
            </a:r>
            <a:endParaRPr lang="en-US" sz="3500" dirty="0"/>
          </a:p>
          <a:p>
            <a:pPr indent="0" marL="0">
              <a:buNone/>
            </a:pPr>
            <a:r>
              <a:rPr lang="en-US" sz="3500" dirty="0">
                <a:solidFill>
                  <a:srgbClr val="F6F4ED"/>
                </a:solidFill>
                <a:latin typeface="Noto Serif" pitchFamily="34" charset="0"/>
                <a:ea typeface="Noto Serif" pitchFamily="34" charset="-122"/>
                <a:cs typeface="Noto Serif" pitchFamily="34" charset="-120"/>
              </a:rPr>
              <a:t>An inference has a boundary.</a:t>
            </a:r>
            <a:endParaRPr lang="en-US" sz="3500" dirty="0"/>
          </a:p>
        </p:txBody>
      </p:sp>
      <p:sp>
        <p:nvSpPr>
          <p:cNvPr id="10" name="Text 8"/>
          <p:cNvSpPr/>
          <p:nvPr/>
        </p:nvSpPr>
        <p:spPr>
          <a:xfrm>
            <a:off x="694944" y="2880360"/>
            <a:ext cx="457200"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01</a:t>
            </a:r>
            <a:endParaRPr lang="en-US" sz="950" dirty="0"/>
          </a:p>
        </p:txBody>
      </p:sp>
      <p:sp>
        <p:nvSpPr>
          <p:cNvPr id="11" name="Text 9"/>
          <p:cNvSpPr/>
          <p:nvPr/>
        </p:nvSpPr>
        <p:spPr>
          <a:xfrm>
            <a:off x="1307592" y="2825496"/>
            <a:ext cx="2971800" cy="658368"/>
          </a:xfrm>
          <a:prstGeom prst="rect">
            <a:avLst/>
          </a:prstGeom>
          <a:noFill/>
          <a:ln/>
        </p:spPr>
        <p:txBody>
          <a:bodyPr wrap="square" lIns="0" tIns="0" rIns="0" bIns="0" rtlCol="0" anchor="t"/>
          <a:lstStyle/>
          <a:p>
            <a:pPr indent="0" marL="0">
              <a:buNone/>
            </a:pPr>
            <a:r>
              <a:rPr lang="en-US" sz="2200" dirty="0">
                <a:solidFill>
                  <a:srgbClr val="F6F4ED"/>
                </a:solidFill>
                <a:latin typeface="Rubik" pitchFamily="34" charset="0"/>
                <a:ea typeface="Rubik" pitchFamily="34" charset="-122"/>
                <a:cs typeface="Rubik" pitchFamily="34" charset="-120"/>
              </a:rPr>
              <a:t>Define</a:t>
            </a:r>
            <a:endParaRPr lang="en-US" sz="2200" dirty="0"/>
          </a:p>
        </p:txBody>
      </p:sp>
      <p:sp>
        <p:nvSpPr>
          <p:cNvPr id="12" name="Text 10"/>
          <p:cNvSpPr/>
          <p:nvPr/>
        </p:nvSpPr>
        <p:spPr>
          <a:xfrm>
            <a:off x="4690872" y="2825496"/>
            <a:ext cx="6547104" cy="731520"/>
          </a:xfrm>
          <a:prstGeom prst="rect">
            <a:avLst/>
          </a:prstGeom>
          <a:noFill/>
          <a:ln/>
        </p:spPr>
        <p:txBody>
          <a:bodyPr wrap="square" lIns="0" tIns="0" rIns="0" bIns="0" rtlCol="0" anchor="t"/>
          <a:lstStyle/>
          <a:p>
            <a:pPr indent="0" marL="0">
              <a:buNone/>
            </a:pPr>
            <a:r>
              <a:rPr lang="en-US" sz="1700" dirty="0">
                <a:solidFill>
                  <a:srgbClr val="B8C4BC"/>
                </a:solidFill>
                <a:latin typeface="Rubik" pitchFamily="34" charset="0"/>
                <a:ea typeface="Rubik" pitchFamily="34" charset="-122"/>
                <a:cs typeface="Rubik" pitchFamily="34" charset="-120"/>
              </a:rPr>
              <a:t>Registered question, counting unit, exact window and approved source.</a:t>
            </a:r>
            <a:endParaRPr lang="en-US" sz="1700" dirty="0"/>
          </a:p>
        </p:txBody>
      </p:sp>
      <p:sp>
        <p:nvSpPr>
          <p:cNvPr id="13" name="Shape 11"/>
          <p:cNvSpPr/>
          <p:nvPr/>
        </p:nvSpPr>
        <p:spPr>
          <a:xfrm>
            <a:off x="685800" y="3767328"/>
            <a:ext cx="10771632" cy="0"/>
          </a:xfrm>
          <a:prstGeom prst="line">
            <a:avLst/>
          </a:prstGeom>
          <a:noFill/>
          <a:ln w="8890">
            <a:solidFill>
              <a:srgbClr val="56615A"/>
            </a:solidFill>
            <a:prstDash val="solid"/>
          </a:ln>
        </p:spPr>
      </p:sp>
      <p:sp>
        <p:nvSpPr>
          <p:cNvPr id="14" name="Text 12"/>
          <p:cNvSpPr/>
          <p:nvPr/>
        </p:nvSpPr>
        <p:spPr>
          <a:xfrm>
            <a:off x="694944" y="3941064"/>
            <a:ext cx="457200"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02</a:t>
            </a:r>
            <a:endParaRPr lang="en-US" sz="950" dirty="0"/>
          </a:p>
        </p:txBody>
      </p:sp>
      <p:sp>
        <p:nvSpPr>
          <p:cNvPr id="15" name="Text 13"/>
          <p:cNvSpPr/>
          <p:nvPr/>
        </p:nvSpPr>
        <p:spPr>
          <a:xfrm>
            <a:off x="1307592" y="3886200"/>
            <a:ext cx="2971800" cy="658368"/>
          </a:xfrm>
          <a:prstGeom prst="rect">
            <a:avLst/>
          </a:prstGeom>
          <a:noFill/>
          <a:ln/>
        </p:spPr>
        <p:txBody>
          <a:bodyPr wrap="square" lIns="0" tIns="0" rIns="0" bIns="0" rtlCol="0" anchor="t"/>
          <a:lstStyle/>
          <a:p>
            <a:pPr indent="0" marL="0">
              <a:buNone/>
            </a:pPr>
            <a:r>
              <a:rPr lang="en-US" sz="2200" dirty="0">
                <a:solidFill>
                  <a:srgbClr val="F6F4ED"/>
                </a:solidFill>
                <a:latin typeface="Rubik" pitchFamily="34" charset="0"/>
                <a:ea typeface="Rubik" pitchFamily="34" charset="-122"/>
                <a:cs typeface="Rubik" pitchFamily="34" charset="-120"/>
              </a:rPr>
              <a:t>Reconcile</a:t>
            </a:r>
            <a:endParaRPr lang="en-US" sz="2200" dirty="0"/>
          </a:p>
        </p:txBody>
      </p:sp>
      <p:sp>
        <p:nvSpPr>
          <p:cNvPr id="16" name="Text 14"/>
          <p:cNvSpPr/>
          <p:nvPr/>
        </p:nvSpPr>
        <p:spPr>
          <a:xfrm>
            <a:off x="4690872" y="3886200"/>
            <a:ext cx="6547104" cy="731520"/>
          </a:xfrm>
          <a:prstGeom prst="rect">
            <a:avLst/>
          </a:prstGeom>
          <a:noFill/>
          <a:ln/>
        </p:spPr>
        <p:txBody>
          <a:bodyPr wrap="square" lIns="0" tIns="0" rIns="0" bIns="0" rtlCol="0" anchor="t"/>
          <a:lstStyle/>
          <a:p>
            <a:pPr indent="0" marL="0">
              <a:buNone/>
            </a:pPr>
            <a:r>
              <a:rPr lang="en-US" sz="1700" dirty="0">
                <a:solidFill>
                  <a:srgbClr val="B8C4BC"/>
                </a:solidFill>
                <a:latin typeface="Rubik" pitchFamily="34" charset="0"/>
                <a:ea typeface="Rubik" pitchFamily="34" charset="-122"/>
                <a:cs typeface="Rubik" pitchFamily="34" charset="-120"/>
              </a:rPr>
              <a:t>Complete queue coverage, explicit zeros, stable evidence identity and current policy.</a:t>
            </a:r>
            <a:endParaRPr lang="en-US" sz="1700" dirty="0"/>
          </a:p>
        </p:txBody>
      </p:sp>
      <p:sp>
        <p:nvSpPr>
          <p:cNvPr id="17" name="Shape 15"/>
          <p:cNvSpPr/>
          <p:nvPr/>
        </p:nvSpPr>
        <p:spPr>
          <a:xfrm>
            <a:off x="685800" y="4828032"/>
            <a:ext cx="10771632" cy="0"/>
          </a:xfrm>
          <a:prstGeom prst="line">
            <a:avLst/>
          </a:prstGeom>
          <a:noFill/>
          <a:ln w="8890">
            <a:solidFill>
              <a:srgbClr val="56615A"/>
            </a:solidFill>
            <a:prstDash val="solid"/>
          </a:ln>
        </p:spPr>
      </p:sp>
      <p:sp>
        <p:nvSpPr>
          <p:cNvPr id="18" name="Text 16"/>
          <p:cNvSpPr/>
          <p:nvPr/>
        </p:nvSpPr>
        <p:spPr>
          <a:xfrm>
            <a:off x="694944" y="5001768"/>
            <a:ext cx="457200"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03</a:t>
            </a:r>
            <a:endParaRPr lang="en-US" sz="950" dirty="0"/>
          </a:p>
        </p:txBody>
      </p:sp>
      <p:sp>
        <p:nvSpPr>
          <p:cNvPr id="19" name="Text 17"/>
          <p:cNvSpPr/>
          <p:nvPr/>
        </p:nvSpPr>
        <p:spPr>
          <a:xfrm>
            <a:off x="1307592" y="4946904"/>
            <a:ext cx="2971800" cy="658368"/>
          </a:xfrm>
          <a:prstGeom prst="rect">
            <a:avLst/>
          </a:prstGeom>
          <a:noFill/>
          <a:ln/>
        </p:spPr>
        <p:txBody>
          <a:bodyPr wrap="square" lIns="0" tIns="0" rIns="0" bIns="0" rtlCol="0" anchor="t"/>
          <a:lstStyle/>
          <a:p>
            <a:pPr indent="0" marL="0">
              <a:buNone/>
            </a:pPr>
            <a:r>
              <a:rPr lang="en-US" sz="2200" dirty="0">
                <a:solidFill>
                  <a:srgbClr val="F6F4ED"/>
                </a:solidFill>
                <a:latin typeface="Rubik" pitchFamily="34" charset="0"/>
                <a:ea typeface="Rubik" pitchFamily="34" charset="-122"/>
                <a:cs typeface="Rubik" pitchFamily="34" charset="-120"/>
              </a:rPr>
              <a:t>Explain</a:t>
            </a:r>
            <a:endParaRPr lang="en-US" sz="2200" dirty="0"/>
          </a:p>
        </p:txBody>
      </p:sp>
      <p:sp>
        <p:nvSpPr>
          <p:cNvPr id="20" name="Text 18"/>
          <p:cNvSpPr/>
          <p:nvPr/>
        </p:nvSpPr>
        <p:spPr>
          <a:xfrm>
            <a:off x="4690872" y="4946904"/>
            <a:ext cx="6547104" cy="731520"/>
          </a:xfrm>
          <a:prstGeom prst="rect">
            <a:avLst/>
          </a:prstGeom>
          <a:noFill/>
          <a:ln/>
        </p:spPr>
        <p:txBody>
          <a:bodyPr wrap="square" lIns="0" tIns="0" rIns="0" bIns="0" rtlCol="0" anchor="t"/>
          <a:lstStyle/>
          <a:p>
            <a:pPr indent="0" marL="0">
              <a:buNone/>
            </a:pPr>
            <a:r>
              <a:rPr lang="en-US" sz="1700" dirty="0">
                <a:solidFill>
                  <a:srgbClr val="B8C4BC"/>
                </a:solidFill>
                <a:latin typeface="Rubik" pitchFamily="34" charset="0"/>
                <a:ea typeface="Rubik" pitchFamily="34" charset="-122"/>
                <a:cs typeface="Rubik" pitchFamily="34" charset="-120"/>
              </a:rPr>
              <a:t>Exact facts remain source-authored. Model wording, ordering and suggestions remain interpretations.</a:t>
            </a:r>
            <a:endParaRPr lang="en-US" sz="1700" dirty="0"/>
          </a:p>
        </p:txBody>
      </p:sp>
      <p:sp>
        <p:nvSpPr>
          <p:cNvPr id="21" name="Shape 19"/>
          <p:cNvSpPr/>
          <p:nvPr/>
        </p:nvSpPr>
        <p:spPr>
          <a:xfrm>
            <a:off x="685800" y="5888736"/>
            <a:ext cx="10771632" cy="0"/>
          </a:xfrm>
          <a:prstGeom prst="line">
            <a:avLst/>
          </a:prstGeom>
          <a:noFill/>
          <a:ln w="8890">
            <a:solidFill>
              <a:srgbClr val="56615A"/>
            </a:solidFill>
            <a:prstDash val="solid"/>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07</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ADMITTED EVIDENCE</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Four concrete reads.</a:t>
            </a:r>
            <a:endParaRPr lang="en-US" sz="3500" dirty="0"/>
          </a:p>
          <a:p>
            <a:pPr indent="0" marL="0">
              <a:buNone/>
            </a:pPr>
            <a:r>
              <a:rPr lang="en-US" sz="3500" dirty="0">
                <a:solidFill>
                  <a:srgbClr val="252929"/>
                </a:solidFill>
                <a:latin typeface="Noto Serif" pitchFamily="34" charset="0"/>
                <a:ea typeface="Noto Serif" pitchFamily="34" charset="-122"/>
                <a:cs typeface="Noto Serif" pitchFamily="34" charset="-120"/>
              </a:rPr>
              <a:t>Precise limits that make them useful.</a:t>
            </a:r>
            <a:endParaRPr lang="en-US" sz="3500" dirty="0"/>
          </a:p>
        </p:txBody>
      </p:sp>
      <p:sp>
        <p:nvSpPr>
          <p:cNvPr id="10" name="Text 8"/>
          <p:cNvSpPr/>
          <p:nvPr/>
        </p:nvSpPr>
        <p:spPr>
          <a:xfrm>
            <a:off x="731520" y="2834640"/>
            <a:ext cx="3749040" cy="420624"/>
          </a:xfrm>
          <a:prstGeom prst="rect">
            <a:avLst/>
          </a:prstGeom>
          <a:noFill/>
          <a:ln/>
        </p:spPr>
        <p:txBody>
          <a:bodyPr wrap="square" lIns="0" tIns="0" rIns="0" bIns="0" rtlCol="0" anchor="t"/>
          <a:lstStyle/>
          <a:p>
            <a:pPr indent="0" marL="0">
              <a:buNone/>
            </a:pPr>
            <a:r>
              <a:rPr lang="en-US" sz="2100" dirty="0">
                <a:solidFill>
                  <a:srgbClr val="252929"/>
                </a:solidFill>
                <a:latin typeface="Rubik" pitchFamily="34" charset="0"/>
                <a:ea typeface="Rubik" pitchFamily="34" charset="-122"/>
                <a:cs typeface="Rubik" pitchFamily="34" charset="-120"/>
              </a:rPr>
              <a:t>Operational reports</a:t>
            </a:r>
            <a:endParaRPr lang="en-US" sz="2100" dirty="0"/>
          </a:p>
        </p:txBody>
      </p:sp>
      <p:sp>
        <p:nvSpPr>
          <p:cNvPr id="11" name="Text 9"/>
          <p:cNvSpPr/>
          <p:nvPr/>
        </p:nvSpPr>
        <p:spPr>
          <a:xfrm>
            <a:off x="4663440" y="2834640"/>
            <a:ext cx="6629400" cy="438912"/>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Registered source and metric definitions</a:t>
            </a:r>
            <a:endParaRPr lang="en-US" sz="1700" dirty="0"/>
          </a:p>
        </p:txBody>
      </p:sp>
      <p:sp>
        <p:nvSpPr>
          <p:cNvPr id="12" name="Shape 10"/>
          <p:cNvSpPr/>
          <p:nvPr/>
        </p:nvSpPr>
        <p:spPr>
          <a:xfrm>
            <a:off x="731520" y="3438144"/>
            <a:ext cx="10744200" cy="0"/>
          </a:xfrm>
          <a:prstGeom prst="line">
            <a:avLst/>
          </a:prstGeom>
          <a:noFill/>
          <a:ln w="8890">
            <a:solidFill>
              <a:srgbClr val="D8D8CE"/>
            </a:solidFill>
            <a:prstDash val="solid"/>
          </a:ln>
        </p:spPr>
      </p:sp>
      <p:sp>
        <p:nvSpPr>
          <p:cNvPr id="13" name="Text 11"/>
          <p:cNvSpPr/>
          <p:nvPr/>
        </p:nvSpPr>
        <p:spPr>
          <a:xfrm>
            <a:off x="731520" y="3602736"/>
            <a:ext cx="3749040" cy="420624"/>
          </a:xfrm>
          <a:prstGeom prst="rect">
            <a:avLst/>
          </a:prstGeom>
          <a:noFill/>
          <a:ln/>
        </p:spPr>
        <p:txBody>
          <a:bodyPr wrap="square" lIns="0" tIns="0" rIns="0" bIns="0" rtlCol="0" anchor="t"/>
          <a:lstStyle/>
          <a:p>
            <a:pPr indent="0" marL="0">
              <a:buNone/>
            </a:pPr>
            <a:r>
              <a:rPr lang="en-US" sz="2100" dirty="0">
                <a:solidFill>
                  <a:srgbClr val="252929"/>
                </a:solidFill>
                <a:latin typeface="Rubik" pitchFamily="34" charset="0"/>
                <a:ea typeface="Rubik" pitchFamily="34" charset="-122"/>
                <a:cs typeface="Rubik" pitchFamily="34" charset="-120"/>
              </a:rPr>
              <a:t>Claims aggregates</a:t>
            </a:r>
            <a:endParaRPr lang="en-US" sz="2100" dirty="0"/>
          </a:p>
        </p:txBody>
      </p:sp>
      <p:sp>
        <p:nvSpPr>
          <p:cNvPr id="14" name="Text 12"/>
          <p:cNvSpPr/>
          <p:nvPr/>
        </p:nvSpPr>
        <p:spPr>
          <a:xfrm>
            <a:off x="4663440" y="3602736"/>
            <a:ext cx="6629400" cy="438912"/>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Complete roster; snapshot inventory and deadline buckets</a:t>
            </a:r>
            <a:endParaRPr lang="en-US" sz="1700" dirty="0"/>
          </a:p>
        </p:txBody>
      </p:sp>
      <p:sp>
        <p:nvSpPr>
          <p:cNvPr id="15" name="Shape 13"/>
          <p:cNvSpPr/>
          <p:nvPr/>
        </p:nvSpPr>
        <p:spPr>
          <a:xfrm>
            <a:off x="731520" y="4206240"/>
            <a:ext cx="10744200" cy="0"/>
          </a:xfrm>
          <a:prstGeom prst="line">
            <a:avLst/>
          </a:prstGeom>
          <a:noFill/>
          <a:ln w="8890">
            <a:solidFill>
              <a:srgbClr val="D8D8CE"/>
            </a:solidFill>
            <a:prstDash val="solid"/>
          </a:ln>
        </p:spPr>
      </p:sp>
      <p:sp>
        <p:nvSpPr>
          <p:cNvPr id="16" name="Text 14"/>
          <p:cNvSpPr/>
          <p:nvPr/>
        </p:nvSpPr>
        <p:spPr>
          <a:xfrm>
            <a:off x="731520" y="4370832"/>
            <a:ext cx="3749040" cy="420624"/>
          </a:xfrm>
          <a:prstGeom prst="rect">
            <a:avLst/>
          </a:prstGeom>
          <a:noFill/>
          <a:ln/>
        </p:spPr>
        <p:txBody>
          <a:bodyPr wrap="square" lIns="0" tIns="0" rIns="0" bIns="0" rtlCol="0" anchor="t"/>
          <a:lstStyle/>
          <a:p>
            <a:pPr indent="0" marL="0">
              <a:buNone/>
            </a:pPr>
            <a:r>
              <a:rPr lang="en-US" sz="2100" dirty="0">
                <a:solidFill>
                  <a:srgbClr val="252929"/>
                </a:solidFill>
                <a:latin typeface="Rubik" pitchFamily="34" charset="0"/>
                <a:ea typeface="Rubik" pitchFamily="34" charset="-122"/>
                <a:cs typeface="Rubik" pitchFamily="34" charset="-120"/>
              </a:rPr>
              <a:t>OpenTelemetry GenAI</a:t>
            </a:r>
            <a:endParaRPr lang="en-US" sz="2100" dirty="0"/>
          </a:p>
        </p:txBody>
      </p:sp>
      <p:sp>
        <p:nvSpPr>
          <p:cNvPr id="17" name="Text 15"/>
          <p:cNvSpPr/>
          <p:nvPr/>
        </p:nvSpPr>
        <p:spPr>
          <a:xfrm>
            <a:off x="4663440" y="4370832"/>
            <a:ext cx="6629400" cy="438912"/>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Paired token streams; one complete 15-minute interval</a:t>
            </a:r>
            <a:endParaRPr lang="en-US" sz="1700" dirty="0"/>
          </a:p>
        </p:txBody>
      </p:sp>
      <p:sp>
        <p:nvSpPr>
          <p:cNvPr id="18" name="Shape 16"/>
          <p:cNvSpPr/>
          <p:nvPr/>
        </p:nvSpPr>
        <p:spPr>
          <a:xfrm>
            <a:off x="731520" y="4974336"/>
            <a:ext cx="10744200" cy="0"/>
          </a:xfrm>
          <a:prstGeom prst="line">
            <a:avLst/>
          </a:prstGeom>
          <a:noFill/>
          <a:ln w="8890">
            <a:solidFill>
              <a:srgbClr val="D8D8CE"/>
            </a:solidFill>
            <a:prstDash val="solid"/>
          </a:ln>
        </p:spPr>
      </p:sp>
      <p:sp>
        <p:nvSpPr>
          <p:cNvPr id="19" name="Text 17"/>
          <p:cNvSpPr/>
          <p:nvPr/>
        </p:nvSpPr>
        <p:spPr>
          <a:xfrm>
            <a:off x="731520" y="5138928"/>
            <a:ext cx="3749040" cy="420624"/>
          </a:xfrm>
          <a:prstGeom prst="rect">
            <a:avLst/>
          </a:prstGeom>
          <a:noFill/>
          <a:ln/>
        </p:spPr>
        <p:txBody>
          <a:bodyPr wrap="square" lIns="0" tIns="0" rIns="0" bIns="0" rtlCol="0" anchor="t"/>
          <a:lstStyle/>
          <a:p>
            <a:pPr indent="0" marL="0">
              <a:buNone/>
            </a:pPr>
            <a:r>
              <a:rPr lang="en-US" sz="2100" dirty="0">
                <a:solidFill>
                  <a:srgbClr val="252929"/>
                </a:solidFill>
                <a:latin typeface="Rubik" pitchFamily="34" charset="0"/>
                <a:ea typeface="Rubik" pitchFamily="34" charset="-122"/>
                <a:cs typeface="Rubik" pitchFamily="34" charset="-120"/>
              </a:rPr>
              <a:t>OpenAI reported costs</a:t>
            </a:r>
            <a:endParaRPr lang="en-US" sz="2100" dirty="0"/>
          </a:p>
        </p:txBody>
      </p:sp>
      <p:sp>
        <p:nvSpPr>
          <p:cNvPr id="20" name="Text 18"/>
          <p:cNvSpPr/>
          <p:nvPr/>
        </p:nvSpPr>
        <p:spPr>
          <a:xfrm>
            <a:off x="4663440" y="5138928"/>
            <a:ext cx="6629400" cy="438912"/>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Closed UTC day; project totals and unattributed amounts</a:t>
            </a:r>
            <a:endParaRPr lang="en-US" sz="1700" dirty="0"/>
          </a:p>
        </p:txBody>
      </p:sp>
      <p:sp>
        <p:nvSpPr>
          <p:cNvPr id="21" name="Shape 19"/>
          <p:cNvSpPr/>
          <p:nvPr/>
        </p:nvSpPr>
        <p:spPr>
          <a:xfrm>
            <a:off x="731520" y="5742432"/>
            <a:ext cx="10744200" cy="0"/>
          </a:xfrm>
          <a:prstGeom prst="line">
            <a:avLst/>
          </a:prstGeom>
          <a:noFill/>
          <a:ln w="8890">
            <a:solidFill>
              <a:srgbClr val="D8D8CE"/>
            </a:solidFill>
            <a:prstDash val="solid"/>
          </a:ln>
        </p:spPr>
      </p:sp>
      <p:sp>
        <p:nvSpPr>
          <p:cNvPr id="22" name="Text 20"/>
          <p:cNvSpPr/>
          <p:nvPr/>
        </p:nvSpPr>
        <p:spPr>
          <a:xfrm>
            <a:off x="740664" y="6025896"/>
            <a:ext cx="10652760" cy="265176"/>
          </a:xfrm>
          <a:prstGeom prst="rect">
            <a:avLst/>
          </a:prstGeom>
          <a:noFill/>
          <a:ln/>
        </p:spPr>
        <p:txBody>
          <a:bodyPr wrap="square" lIns="0" tIns="0" rIns="0" bIns="0" rtlCol="0" anchor="t"/>
          <a:lstStyle/>
          <a:p>
            <a:pPr indent="0" marL="0">
              <a:buNone/>
            </a:pPr>
            <a:r>
              <a:rPr lang="en-US" sz="1100" dirty="0">
                <a:solidFill>
                  <a:srgbClr val="525955"/>
                </a:solidFill>
                <a:latin typeface="Rubik" pitchFamily="34" charset="0"/>
                <a:ea typeface="Rubik" pitchFamily="34" charset="-122"/>
                <a:cs typeface="Rubik" pitchFamily="34" charset="-120"/>
              </a:rPr>
              <a:t>Customer-controlled captures enter existing tenant-bound ingestion. No upstream polling or credentials are implied by these readers.</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08</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AI OVERSIGHT</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Know the usage.</a:t>
            </a:r>
            <a:endParaRPr lang="en-US" sz="3500" dirty="0"/>
          </a:p>
          <a:p>
            <a:pPr indent="0" marL="0">
              <a:buNone/>
            </a:pPr>
            <a:r>
              <a:rPr lang="en-US" sz="3500" dirty="0">
                <a:solidFill>
                  <a:srgbClr val="252929"/>
                </a:solidFill>
                <a:latin typeface="Noto Serif" pitchFamily="34" charset="0"/>
                <a:ea typeface="Noto Serif" pitchFamily="34" charset="-122"/>
                <a:cs typeface="Noto Serif" pitchFamily="34" charset="-120"/>
              </a:rPr>
              <a:t>Keep reported cost honest.</a:t>
            </a:r>
            <a:endParaRPr lang="en-US" sz="3500" dirty="0"/>
          </a:p>
        </p:txBody>
      </p:sp>
      <p:sp>
        <p:nvSpPr>
          <p:cNvPr id="10" name="Shape 8"/>
          <p:cNvSpPr/>
          <p:nvPr/>
        </p:nvSpPr>
        <p:spPr>
          <a:xfrm>
            <a:off x="740664" y="2779776"/>
            <a:ext cx="4983480" cy="0"/>
          </a:xfrm>
          <a:prstGeom prst="line">
            <a:avLst/>
          </a:prstGeom>
          <a:noFill/>
          <a:ln w="8890">
            <a:solidFill>
              <a:srgbClr val="D8D8CE"/>
            </a:solidFill>
            <a:prstDash val="solid"/>
          </a:ln>
        </p:spPr>
      </p:sp>
      <p:sp>
        <p:nvSpPr>
          <p:cNvPr id="11" name="Text 9"/>
          <p:cNvSpPr/>
          <p:nvPr/>
        </p:nvSpPr>
        <p:spPr>
          <a:xfrm>
            <a:off x="740664" y="2990088"/>
            <a:ext cx="498348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USAGE LEDGER</a:t>
            </a:r>
            <a:endParaRPr lang="en-US" sz="950" dirty="0"/>
          </a:p>
        </p:txBody>
      </p:sp>
      <p:sp>
        <p:nvSpPr>
          <p:cNvPr id="12" name="Text 10"/>
          <p:cNvSpPr/>
          <p:nvPr/>
        </p:nvSpPr>
        <p:spPr>
          <a:xfrm>
            <a:off x="740664" y="3493008"/>
            <a:ext cx="4983480" cy="914400"/>
          </a:xfrm>
          <a:prstGeom prst="rect">
            <a:avLst/>
          </a:prstGeom>
          <a:noFill/>
          <a:ln/>
        </p:spPr>
        <p:txBody>
          <a:bodyPr wrap="square" lIns="0" tIns="0" rIns="0" bIns="0" rtlCol="0" anchor="t"/>
          <a:lstStyle/>
          <a:p>
            <a:pPr indent="0" marL="0">
              <a:buNone/>
            </a:pPr>
            <a:r>
              <a:rPr lang="en-US" sz="2700" dirty="0">
                <a:solidFill>
                  <a:srgbClr val="252929"/>
                </a:solidFill>
                <a:latin typeface="Noto Serif" pitchFamily="34" charset="0"/>
                <a:ea typeface="Noto Serif" pitchFamily="34" charset="-122"/>
                <a:cs typeface="Noto Serif" pitchFamily="34" charset="-120"/>
              </a:rPr>
              <a:t>Who reported the tokens?</a:t>
            </a:r>
            <a:endParaRPr lang="en-US" sz="2700" dirty="0"/>
          </a:p>
        </p:txBody>
      </p:sp>
      <p:sp>
        <p:nvSpPr>
          <p:cNvPr id="13" name="Text 11"/>
          <p:cNvSpPr/>
          <p:nvPr/>
        </p:nvSpPr>
        <p:spPr>
          <a:xfrm>
            <a:off x="740664" y="4626864"/>
            <a:ext cx="4983480" cy="100584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Provider, service, requested model and response model attribution. Exact input and output sums in the admitted window.</a:t>
            </a:r>
            <a:endParaRPr lang="en-US" sz="1700" dirty="0"/>
          </a:p>
        </p:txBody>
      </p:sp>
      <p:sp>
        <p:nvSpPr>
          <p:cNvPr id="14" name="Text 12"/>
          <p:cNvSpPr/>
          <p:nvPr/>
        </p:nvSpPr>
        <p:spPr>
          <a:xfrm>
            <a:off x="740664" y="5861304"/>
            <a:ext cx="4983480" cy="566928"/>
          </a:xfrm>
          <a:prstGeom prst="rect">
            <a:avLst/>
          </a:prstGeom>
          <a:noFill/>
          <a:ln/>
        </p:spPr>
        <p:txBody>
          <a:bodyPr wrap="square" lIns="0" tIns="0" rIns="0" bIns="0" rtlCol="0" anchor="t"/>
          <a:lstStyle/>
          <a:p>
            <a:pPr indent="0" marL="0">
              <a:buNone/>
            </a:pPr>
            <a:r>
              <a:rPr lang="en-US" sz="1100" dirty="0">
                <a:solidFill>
                  <a:srgbClr val="69716C"/>
                </a:solidFill>
                <a:latin typeface="Rubik" pitchFamily="34" charset="0"/>
                <a:ea typeface="Rubik" pitchFamily="34" charset="-122"/>
                <a:cs typeface="Rubik" pitchFamily="34" charset="-120"/>
              </a:rPr>
              <a:t>Token volume does not establish request count, quality, p95 latency or business value.</a:t>
            </a:r>
            <a:endParaRPr lang="en-US" sz="1100" dirty="0"/>
          </a:p>
        </p:txBody>
      </p:sp>
      <p:sp>
        <p:nvSpPr>
          <p:cNvPr id="15" name="Shape 13"/>
          <p:cNvSpPr/>
          <p:nvPr/>
        </p:nvSpPr>
        <p:spPr>
          <a:xfrm>
            <a:off x="6428232" y="2779776"/>
            <a:ext cx="4983480" cy="0"/>
          </a:xfrm>
          <a:prstGeom prst="line">
            <a:avLst/>
          </a:prstGeom>
          <a:noFill/>
          <a:ln w="8890">
            <a:solidFill>
              <a:srgbClr val="D8D8CE"/>
            </a:solidFill>
            <a:prstDash val="solid"/>
          </a:ln>
        </p:spPr>
      </p:sp>
      <p:sp>
        <p:nvSpPr>
          <p:cNvPr id="16" name="Text 14"/>
          <p:cNvSpPr/>
          <p:nvPr/>
        </p:nvSpPr>
        <p:spPr>
          <a:xfrm>
            <a:off x="6428232" y="2990088"/>
            <a:ext cx="498348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BILLING LEDGER</a:t>
            </a:r>
            <a:endParaRPr lang="en-US" sz="950" dirty="0"/>
          </a:p>
        </p:txBody>
      </p:sp>
      <p:sp>
        <p:nvSpPr>
          <p:cNvPr id="17" name="Text 15"/>
          <p:cNvSpPr/>
          <p:nvPr/>
        </p:nvSpPr>
        <p:spPr>
          <a:xfrm>
            <a:off x="6428232" y="3493008"/>
            <a:ext cx="4983480" cy="914400"/>
          </a:xfrm>
          <a:prstGeom prst="rect">
            <a:avLst/>
          </a:prstGeom>
          <a:noFill/>
          <a:ln/>
        </p:spPr>
        <p:txBody>
          <a:bodyPr wrap="square" lIns="0" tIns="0" rIns="0" bIns="0" rtlCol="0" anchor="t"/>
          <a:lstStyle/>
          <a:p>
            <a:pPr indent="0" marL="0">
              <a:buNone/>
            </a:pPr>
            <a:r>
              <a:rPr lang="en-US" sz="2700" dirty="0">
                <a:solidFill>
                  <a:srgbClr val="252929"/>
                </a:solidFill>
                <a:latin typeface="Noto Serif" pitchFamily="34" charset="0"/>
                <a:ea typeface="Noto Serif" pitchFamily="34" charset="-122"/>
                <a:cs typeface="Noto Serif" pitchFamily="34" charset="-120"/>
              </a:rPr>
              <a:t>What cost was reported?</a:t>
            </a:r>
            <a:endParaRPr lang="en-US" sz="2700" dirty="0"/>
          </a:p>
        </p:txBody>
      </p:sp>
      <p:sp>
        <p:nvSpPr>
          <p:cNvPr id="18" name="Text 16"/>
          <p:cNvSpPr/>
          <p:nvPr/>
        </p:nvSpPr>
        <p:spPr>
          <a:xfrm>
            <a:off x="6428232" y="4626864"/>
            <a:ext cx="4983480" cy="100584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OpenAI’s closed-day project costs, preserved as exact amounts with source scope and reconciliation limits.</a:t>
            </a:r>
            <a:endParaRPr lang="en-US" sz="1700" dirty="0"/>
          </a:p>
        </p:txBody>
      </p:sp>
      <p:sp>
        <p:nvSpPr>
          <p:cNvPr id="19" name="Text 17"/>
          <p:cNvSpPr/>
          <p:nvPr/>
        </p:nvSpPr>
        <p:spPr>
          <a:xfrm>
            <a:off x="6428232" y="5861304"/>
            <a:ext cx="4983480" cy="566928"/>
          </a:xfrm>
          <a:prstGeom prst="rect">
            <a:avLst/>
          </a:prstGeom>
          <a:noFill/>
          <a:ln/>
        </p:spPr>
        <p:txBody>
          <a:bodyPr wrap="square" lIns="0" tIns="0" rIns="0" bIns="0" rtlCol="0" anchor="t"/>
          <a:lstStyle/>
          <a:p>
            <a:pPr indent="0" marL="0">
              <a:buNone/>
            </a:pPr>
            <a:r>
              <a:rPr lang="en-US" sz="1100" dirty="0">
                <a:solidFill>
                  <a:srgbClr val="69716C"/>
                </a:solidFill>
                <a:latin typeface="Rubik" pitchFamily="34" charset="0"/>
                <a:ea typeface="Rubik" pitchFamily="34" charset="-122"/>
                <a:cs typeface="Rubik" pitchFamily="34" charset="-120"/>
              </a:rPr>
              <a:t>Separate from invoices, token-price estimates, model chargeback and cross-provider spend.</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09</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GROUNDED ASTRA REVIEW / ACTIVATION REQUIRED</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Useful interpretation.</a:t>
            </a:r>
            <a:endParaRPr lang="en-US" sz="3500" dirty="0"/>
          </a:p>
          <a:p>
            <a:pPr indent="0" marL="0">
              <a:buNone/>
            </a:pPr>
            <a:r>
              <a:rPr lang="en-US" sz="3500" dirty="0">
                <a:solidFill>
                  <a:srgbClr val="252929"/>
                </a:solidFill>
                <a:latin typeface="Noto Serif" pitchFamily="34" charset="0"/>
                <a:ea typeface="Noto Serif" pitchFamily="34" charset="-122"/>
                <a:cs typeface="Noto Serif" pitchFamily="34" charset="-120"/>
              </a:rPr>
              <a:t>Inspectable limits.</a:t>
            </a:r>
            <a:endParaRPr lang="en-US" sz="3500" dirty="0"/>
          </a:p>
        </p:txBody>
      </p:sp>
      <p:sp>
        <p:nvSpPr>
          <p:cNvPr id="10" name="Text 8"/>
          <p:cNvSpPr/>
          <p:nvPr/>
        </p:nvSpPr>
        <p:spPr>
          <a:xfrm>
            <a:off x="694944" y="2843784"/>
            <a:ext cx="457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01</a:t>
            </a:r>
            <a:endParaRPr lang="en-US" sz="950" dirty="0"/>
          </a:p>
        </p:txBody>
      </p:sp>
      <p:sp>
        <p:nvSpPr>
          <p:cNvPr id="11" name="Text 9"/>
          <p:cNvSpPr/>
          <p:nvPr/>
        </p:nvSpPr>
        <p:spPr>
          <a:xfrm>
            <a:off x="1307592" y="2788920"/>
            <a:ext cx="2971800" cy="658368"/>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Choose the moment</a:t>
            </a:r>
            <a:endParaRPr lang="en-US" sz="2200" dirty="0"/>
          </a:p>
        </p:txBody>
      </p:sp>
      <p:sp>
        <p:nvSpPr>
          <p:cNvPr id="12" name="Text 10"/>
          <p:cNvSpPr/>
          <p:nvPr/>
        </p:nvSpPr>
        <p:spPr>
          <a:xfrm>
            <a:off x="4690872" y="2788920"/>
            <a:ext cx="6547104" cy="73152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An operator explicitly requests the registered claims review. No automatic paid retry.</a:t>
            </a:r>
            <a:endParaRPr lang="en-US" sz="1700" dirty="0"/>
          </a:p>
        </p:txBody>
      </p:sp>
      <p:sp>
        <p:nvSpPr>
          <p:cNvPr id="13" name="Shape 11"/>
          <p:cNvSpPr/>
          <p:nvPr/>
        </p:nvSpPr>
        <p:spPr>
          <a:xfrm>
            <a:off x="685800" y="3730752"/>
            <a:ext cx="10771632" cy="0"/>
          </a:xfrm>
          <a:prstGeom prst="line">
            <a:avLst/>
          </a:prstGeom>
          <a:noFill/>
          <a:ln w="8890">
            <a:solidFill>
              <a:srgbClr val="D8D8CE"/>
            </a:solidFill>
            <a:prstDash val="solid"/>
          </a:ln>
        </p:spPr>
      </p:sp>
      <p:sp>
        <p:nvSpPr>
          <p:cNvPr id="14" name="Text 12"/>
          <p:cNvSpPr/>
          <p:nvPr/>
        </p:nvSpPr>
        <p:spPr>
          <a:xfrm>
            <a:off x="694944" y="3922776"/>
            <a:ext cx="457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02</a:t>
            </a:r>
            <a:endParaRPr lang="en-US" sz="950" dirty="0"/>
          </a:p>
        </p:txBody>
      </p:sp>
      <p:sp>
        <p:nvSpPr>
          <p:cNvPr id="15" name="Text 13"/>
          <p:cNvSpPr/>
          <p:nvPr/>
        </p:nvSpPr>
        <p:spPr>
          <a:xfrm>
            <a:off x="1307592" y="3867912"/>
            <a:ext cx="2971800" cy="658368"/>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Constrain the input</a:t>
            </a:r>
            <a:endParaRPr lang="en-US" sz="2200" dirty="0"/>
          </a:p>
        </p:txBody>
      </p:sp>
      <p:sp>
        <p:nvSpPr>
          <p:cNvPr id="16" name="Text 14"/>
          <p:cNvSpPr/>
          <p:nvPr/>
        </p:nvSpPr>
        <p:spPr>
          <a:xfrm>
            <a:off x="4690872" y="3867912"/>
            <a:ext cx="6547104" cy="73152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Approved aggregate facts and queue aliases; source and processing policy are pinned before dispatch.</a:t>
            </a:r>
            <a:endParaRPr lang="en-US" sz="1700" dirty="0"/>
          </a:p>
        </p:txBody>
      </p:sp>
      <p:sp>
        <p:nvSpPr>
          <p:cNvPr id="17" name="Shape 15"/>
          <p:cNvSpPr/>
          <p:nvPr/>
        </p:nvSpPr>
        <p:spPr>
          <a:xfrm>
            <a:off x="685800" y="4809744"/>
            <a:ext cx="10771632" cy="0"/>
          </a:xfrm>
          <a:prstGeom prst="line">
            <a:avLst/>
          </a:prstGeom>
          <a:noFill/>
          <a:ln w="8890">
            <a:solidFill>
              <a:srgbClr val="D8D8CE"/>
            </a:solidFill>
            <a:prstDash val="solid"/>
          </a:ln>
        </p:spPr>
      </p:sp>
      <p:sp>
        <p:nvSpPr>
          <p:cNvPr id="18" name="Text 16"/>
          <p:cNvSpPr/>
          <p:nvPr/>
        </p:nvSpPr>
        <p:spPr>
          <a:xfrm>
            <a:off x="694944" y="5001768"/>
            <a:ext cx="457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03</a:t>
            </a:r>
            <a:endParaRPr lang="en-US" sz="950" dirty="0"/>
          </a:p>
        </p:txBody>
      </p:sp>
      <p:sp>
        <p:nvSpPr>
          <p:cNvPr id="19" name="Text 17"/>
          <p:cNvSpPr/>
          <p:nvPr/>
        </p:nvSpPr>
        <p:spPr>
          <a:xfrm>
            <a:off x="1307592" y="4946904"/>
            <a:ext cx="2971800" cy="658368"/>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Check the result</a:t>
            </a:r>
            <a:endParaRPr lang="en-US" sz="2200" dirty="0"/>
          </a:p>
        </p:txBody>
      </p:sp>
      <p:sp>
        <p:nvSpPr>
          <p:cNvPr id="20" name="Text 18"/>
          <p:cNvSpPr/>
          <p:nvPr/>
        </p:nvSpPr>
        <p:spPr>
          <a:xfrm>
            <a:off x="4690872" y="4946904"/>
            <a:ext cx="6547104" cy="73152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Citations, exact facts, usage and current evidence are validated. Tentative prose stays unverified.</a:t>
            </a:r>
            <a:endParaRPr lang="en-US" sz="1700" dirty="0"/>
          </a:p>
        </p:txBody>
      </p:sp>
      <p:sp>
        <p:nvSpPr>
          <p:cNvPr id="21" name="Shape 19"/>
          <p:cNvSpPr/>
          <p:nvPr/>
        </p:nvSpPr>
        <p:spPr>
          <a:xfrm>
            <a:off x="685800" y="5888736"/>
            <a:ext cx="10771632" cy="0"/>
          </a:xfrm>
          <a:prstGeom prst="line">
            <a:avLst/>
          </a:prstGeom>
          <a:noFill/>
          <a:ln w="8890">
            <a:solidFill>
              <a:srgbClr val="D8D8CE"/>
            </a:solidFill>
            <a:prstDash val="solid"/>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10</a:t>
            </a:r>
            <a:endParaRPr lang="en-US" sz="900" dirty="0"/>
          </a:p>
        </p:txBody>
      </p:sp>
      <p:sp>
        <p:nvSpPr>
          <p:cNvPr id="8" name="Text 6"/>
          <p:cNvSpPr/>
          <p:nvPr/>
        </p:nvSpPr>
        <p:spPr>
          <a:xfrm>
            <a:off x="694944" y="923544"/>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WHAT THE WORKFLOW ACTUALLY RETURNED</a:t>
            </a:r>
            <a:endParaRPr lang="en-US" sz="950" dirty="0"/>
          </a:p>
        </p:txBody>
      </p:sp>
      <p:sp>
        <p:nvSpPr>
          <p:cNvPr id="9" name="Text 7"/>
          <p:cNvSpPr/>
          <p:nvPr/>
        </p:nvSpPr>
        <p:spPr>
          <a:xfrm>
            <a:off x="667512" y="1289304"/>
            <a:ext cx="10881360" cy="630936"/>
          </a:xfrm>
          <a:prstGeom prst="rect">
            <a:avLst/>
          </a:prstGeom>
          <a:noFill/>
          <a:ln/>
        </p:spPr>
        <p:txBody>
          <a:bodyPr wrap="square" lIns="0" tIns="0" rIns="0" bIns="0" rtlCol="0" anchor="t"/>
          <a:lstStyle/>
          <a:p>
            <a:pPr indent="0" marL="0">
              <a:buNone/>
            </a:pPr>
            <a:r>
              <a:rPr lang="en-US" sz="3300" dirty="0">
                <a:solidFill>
                  <a:srgbClr val="252929"/>
                </a:solidFill>
                <a:latin typeface="Noto Serif" pitchFamily="34" charset="0"/>
                <a:ea typeface="Noto Serif" pitchFamily="34" charset="-122"/>
                <a:cs typeface="Noto Serif" pitchFamily="34" charset="-120"/>
              </a:rPr>
              <a:t>Keep the result. Inspect its evidence.</a:t>
            </a:r>
            <a:endParaRPr lang="en-US" sz="3300" dirty="0"/>
          </a:p>
        </p:txBody>
      </p:sp>
      <p:pic>
        <p:nvPicPr>
          <p:cNvPr id="10" name="Image 0" descr="/private/tmp/vantage-commercial-v034/docs/commercial/assets/v0.34-investigation-reference.jpg">    </p:cNvPr>
          <p:cNvPicPr>
            <a:picLocks noChangeAspect="1"/>
          </p:cNvPicPr>
          <p:nvPr/>
        </p:nvPicPr>
        <p:blipFill>
          <a:blip r:embed="rId1"/>
          <a:stretch>
            <a:fillRect/>
          </a:stretch>
        </p:blipFill>
        <p:spPr>
          <a:xfrm>
            <a:off x="4457700" y="2039112"/>
            <a:ext cx="6199632" cy="4133088"/>
          </a:xfrm>
          <a:prstGeom prst="rect">
            <a:avLst/>
          </a:prstGeom>
        </p:spPr>
      </p:pic>
      <p:sp>
        <p:nvSpPr>
          <p:cNvPr id="11" name="Text 8"/>
          <p:cNvSpPr/>
          <p:nvPr/>
        </p:nvSpPr>
        <p:spPr>
          <a:xfrm>
            <a:off x="731520" y="2359152"/>
            <a:ext cx="2615184" cy="1929384"/>
          </a:xfrm>
          <a:prstGeom prst="rect">
            <a:avLst/>
          </a:prstGeom>
          <a:noFill/>
          <a:ln/>
        </p:spPr>
        <p:txBody>
          <a:bodyPr wrap="square" lIns="0" tIns="0" rIns="0" bIns="0" rtlCol="0" anchor="t"/>
          <a:lstStyle/>
          <a:p>
            <a:pPr indent="0" marL="0">
              <a:buNone/>
            </a:pPr>
            <a:r>
              <a:rPr lang="en-US" sz="2900" dirty="0">
                <a:solidFill>
                  <a:srgbClr val="252929"/>
                </a:solidFill>
                <a:latin typeface="Noto Serif" pitchFamily="34" charset="0"/>
                <a:ea typeface="Noto Serif" pitchFamily="34" charset="-122"/>
                <a:cs typeface="Noto Serif" pitchFamily="34" charset="-120"/>
              </a:rPr>
              <a:t>Findings</a:t>
            </a:r>
            <a:endParaRPr lang="en-US" sz="2900" dirty="0"/>
          </a:p>
          <a:p>
            <a:pPr indent="0" marL="0">
              <a:buNone/>
            </a:pPr>
            <a:r>
              <a:rPr lang="en-US" sz="2900" dirty="0">
                <a:solidFill>
                  <a:srgbClr val="252929"/>
                </a:solidFill>
                <a:latin typeface="Noto Serif" pitchFamily="34" charset="0"/>
                <a:ea typeface="Noto Serif" pitchFamily="34" charset="-122"/>
                <a:cs typeface="Noto Serif" pitchFamily="34" charset="-120"/>
              </a:rPr>
              <a:t>Citations</a:t>
            </a:r>
            <a:endParaRPr lang="en-US" sz="2900" dirty="0"/>
          </a:p>
          <a:p>
            <a:pPr indent="0" marL="0">
              <a:buNone/>
            </a:pPr>
            <a:r>
              <a:rPr lang="en-US" sz="2900" dirty="0">
                <a:solidFill>
                  <a:srgbClr val="252929"/>
                </a:solidFill>
                <a:latin typeface="Noto Serif" pitchFamily="34" charset="0"/>
                <a:ea typeface="Noto Serif" pitchFamily="34" charset="-122"/>
                <a:cs typeface="Noto Serif" pitchFamily="34" charset="-120"/>
              </a:rPr>
              <a:t>Gaps</a:t>
            </a:r>
            <a:endParaRPr lang="en-US" sz="2900" dirty="0"/>
          </a:p>
          <a:p>
            <a:pPr indent="0" marL="0">
              <a:buNone/>
            </a:pPr>
            <a:r>
              <a:rPr lang="en-US" sz="2900" dirty="0">
                <a:solidFill>
                  <a:srgbClr val="252929"/>
                </a:solidFill>
                <a:latin typeface="Noto Serif" pitchFamily="34" charset="0"/>
                <a:ea typeface="Noto Serif" pitchFamily="34" charset="-122"/>
                <a:cs typeface="Noto Serif" pitchFamily="34" charset="-120"/>
              </a:rPr>
              <a:t>Proposals</a:t>
            </a:r>
            <a:endParaRPr lang="en-US" sz="2900" dirty="0"/>
          </a:p>
        </p:txBody>
      </p:sp>
      <p:sp>
        <p:nvSpPr>
          <p:cNvPr id="12" name="Text 9"/>
          <p:cNvSpPr/>
          <p:nvPr/>
        </p:nvSpPr>
        <p:spPr>
          <a:xfrm>
            <a:off x="740664" y="4681728"/>
            <a:ext cx="2615184" cy="786384"/>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A separate result pane preserves the returned workflow identity and evidence.</a:t>
            </a:r>
            <a:endParaRPr lang="en-US" sz="1700" dirty="0"/>
          </a:p>
        </p:txBody>
      </p:sp>
      <p:sp>
        <p:nvSpPr>
          <p:cNvPr id="13" name="Text 10"/>
          <p:cNvSpPr/>
          <p:nvPr/>
        </p:nvSpPr>
        <p:spPr>
          <a:xfrm>
            <a:off x="3776472" y="6208776"/>
            <a:ext cx="7552944" cy="155448"/>
          </a:xfrm>
          <a:prstGeom prst="rect">
            <a:avLst/>
          </a:prstGeom>
          <a:noFill/>
          <a:ln/>
        </p:spPr>
        <p:txBody>
          <a:bodyPr wrap="square" lIns="0" tIns="0" rIns="0" bIns="0" rtlCol="0" anchor="t"/>
          <a:lstStyle/>
          <a:p>
            <a:pPr indent="0" marL="0">
              <a:buNone/>
            </a:pPr>
            <a:r>
              <a:rPr lang="en-US" sz="900" dirty="0">
                <a:solidFill>
                  <a:srgbClr val="525955"/>
                </a:solidFill>
                <a:latin typeface="Rubik" pitchFamily="34" charset="0"/>
                <a:ea typeface="Rubik" pitchFamily="34" charset="-122"/>
                <a:cs typeface="Rubik" pitchFamily="34" charset="-120"/>
              </a:rPr>
              <a:t>Actual registered reference result · No customer data or action execution</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72D2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B8C4BC"/>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56615A"/>
            </a:solidFill>
            <a:prstDash val="solid"/>
          </a:ln>
        </p:spPr>
      </p:sp>
      <p:sp>
        <p:nvSpPr>
          <p:cNvPr id="5" name="Shape 3"/>
          <p:cNvSpPr/>
          <p:nvPr/>
        </p:nvSpPr>
        <p:spPr>
          <a:xfrm>
            <a:off x="640080" y="6437376"/>
            <a:ext cx="10899648" cy="0"/>
          </a:xfrm>
          <a:prstGeom prst="line">
            <a:avLst/>
          </a:prstGeom>
          <a:noFill/>
          <a:ln w="8890">
            <a:solidFill>
              <a:srgbClr val="56615A"/>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B8C4BC"/>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B8C4BC"/>
                </a:solidFill>
                <a:latin typeface="Rubik" pitchFamily="34" charset="0"/>
                <a:ea typeface="Rubik" pitchFamily="34" charset="-122"/>
                <a:cs typeface="Rubik" pitchFamily="34" charset="-120"/>
              </a:rPr>
              <a:t>11</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COORDINATED SPECIALIST WORK</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F6F4ED"/>
                </a:solidFill>
                <a:latin typeface="Noto Serif" pitchFamily="34" charset="0"/>
                <a:ea typeface="Noto Serif" pitchFamily="34" charset="-122"/>
                <a:cs typeface="Noto Serif" pitchFamily="34" charset="-120"/>
              </a:rPr>
              <a:t>Context that survives interruption.</a:t>
            </a:r>
            <a:endParaRPr lang="en-US" sz="3500" dirty="0"/>
          </a:p>
          <a:p>
            <a:pPr indent="0" marL="0">
              <a:buNone/>
            </a:pPr>
            <a:r>
              <a:rPr lang="en-US" sz="3500" dirty="0">
                <a:solidFill>
                  <a:srgbClr val="F6F4ED"/>
                </a:solidFill>
                <a:latin typeface="Noto Serif" pitchFamily="34" charset="0"/>
                <a:ea typeface="Noto Serif" pitchFamily="34" charset="-122"/>
                <a:cs typeface="Noto Serif" pitchFamily="34" charset="-120"/>
              </a:rPr>
              <a:t>Authority that never comes from a message.</a:t>
            </a:r>
            <a:endParaRPr lang="en-US" sz="3500" dirty="0"/>
          </a:p>
        </p:txBody>
      </p:sp>
      <p:sp>
        <p:nvSpPr>
          <p:cNvPr id="10" name="Shape 8"/>
          <p:cNvSpPr/>
          <p:nvPr/>
        </p:nvSpPr>
        <p:spPr>
          <a:xfrm>
            <a:off x="713232" y="3218688"/>
            <a:ext cx="2468880" cy="0"/>
          </a:xfrm>
          <a:prstGeom prst="line">
            <a:avLst/>
          </a:prstGeom>
          <a:noFill/>
          <a:ln w="8890">
            <a:solidFill>
              <a:srgbClr val="56615A"/>
            </a:solidFill>
            <a:prstDash val="solid"/>
          </a:ln>
        </p:spPr>
      </p:sp>
      <p:sp>
        <p:nvSpPr>
          <p:cNvPr id="11" name="Text 9"/>
          <p:cNvSpPr/>
          <p:nvPr/>
        </p:nvSpPr>
        <p:spPr>
          <a:xfrm>
            <a:off x="713232" y="3447288"/>
            <a:ext cx="2487168"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NOTICE</a:t>
            </a:r>
            <a:endParaRPr lang="en-US" sz="950" dirty="0"/>
          </a:p>
        </p:txBody>
      </p:sp>
      <p:sp>
        <p:nvSpPr>
          <p:cNvPr id="12" name="Text 10"/>
          <p:cNvSpPr/>
          <p:nvPr/>
        </p:nvSpPr>
        <p:spPr>
          <a:xfrm>
            <a:off x="713232" y="3968496"/>
            <a:ext cx="2432304" cy="886968"/>
          </a:xfrm>
          <a:prstGeom prst="rect">
            <a:avLst/>
          </a:prstGeom>
          <a:noFill/>
          <a:ln/>
        </p:spPr>
        <p:txBody>
          <a:bodyPr wrap="square" lIns="0" tIns="0" rIns="0" bIns="0" rtlCol="0" anchor="t"/>
          <a:lstStyle/>
          <a:p>
            <a:pPr indent="0" marL="0">
              <a:buNone/>
            </a:pPr>
            <a:r>
              <a:rPr lang="en-US" sz="2200" dirty="0">
                <a:solidFill>
                  <a:srgbClr val="F6F4ED"/>
                </a:solidFill>
                <a:latin typeface="Rubik" pitchFamily="34" charset="0"/>
                <a:ea typeface="Rubik" pitchFamily="34" charset="-122"/>
                <a:cs typeface="Rubik" pitchFamily="34" charset="-120"/>
              </a:rPr>
              <a:t>Service, peer and evidence</a:t>
            </a:r>
            <a:endParaRPr lang="en-US" sz="2200" dirty="0"/>
          </a:p>
        </p:txBody>
      </p:sp>
      <p:sp>
        <p:nvSpPr>
          <p:cNvPr id="13" name="Shape 11"/>
          <p:cNvSpPr/>
          <p:nvPr/>
        </p:nvSpPr>
        <p:spPr>
          <a:xfrm>
            <a:off x="3547872" y="3218688"/>
            <a:ext cx="2468880" cy="0"/>
          </a:xfrm>
          <a:prstGeom prst="line">
            <a:avLst/>
          </a:prstGeom>
          <a:noFill/>
          <a:ln w="8890">
            <a:solidFill>
              <a:srgbClr val="56615A"/>
            </a:solidFill>
            <a:prstDash val="solid"/>
          </a:ln>
        </p:spPr>
      </p:sp>
      <p:sp>
        <p:nvSpPr>
          <p:cNvPr id="14" name="Text 12"/>
          <p:cNvSpPr/>
          <p:nvPr/>
        </p:nvSpPr>
        <p:spPr>
          <a:xfrm>
            <a:off x="3547872" y="3447288"/>
            <a:ext cx="2487168"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ACKNOWLEDGE</a:t>
            </a:r>
            <a:endParaRPr lang="en-US" sz="950" dirty="0"/>
          </a:p>
        </p:txBody>
      </p:sp>
      <p:sp>
        <p:nvSpPr>
          <p:cNvPr id="15" name="Text 13"/>
          <p:cNvSpPr/>
          <p:nvPr/>
        </p:nvSpPr>
        <p:spPr>
          <a:xfrm>
            <a:off x="3547872" y="3968496"/>
            <a:ext cx="2432304" cy="886968"/>
          </a:xfrm>
          <a:prstGeom prst="rect">
            <a:avLst/>
          </a:prstGeom>
          <a:noFill/>
          <a:ln/>
        </p:spPr>
        <p:txBody>
          <a:bodyPr wrap="square" lIns="0" tIns="0" rIns="0" bIns="0" rtlCol="0" anchor="t"/>
          <a:lstStyle/>
          <a:p>
            <a:pPr indent="0" marL="0">
              <a:buNone/>
            </a:pPr>
            <a:r>
              <a:rPr lang="en-US" sz="2200" dirty="0">
                <a:solidFill>
                  <a:srgbClr val="F6F4ED"/>
                </a:solidFill>
                <a:latin typeface="Rubik" pitchFamily="34" charset="0"/>
                <a:ea typeface="Rubik" pitchFamily="34" charset="-122"/>
                <a:cs typeface="Rubik" pitchFamily="34" charset="-120"/>
              </a:rPr>
              <a:t>Current recipient policy</a:t>
            </a:r>
            <a:endParaRPr lang="en-US" sz="2200" dirty="0"/>
          </a:p>
        </p:txBody>
      </p:sp>
      <p:sp>
        <p:nvSpPr>
          <p:cNvPr id="16" name="Shape 14"/>
          <p:cNvSpPr/>
          <p:nvPr/>
        </p:nvSpPr>
        <p:spPr>
          <a:xfrm>
            <a:off x="6382512" y="3218688"/>
            <a:ext cx="2468880" cy="0"/>
          </a:xfrm>
          <a:prstGeom prst="line">
            <a:avLst/>
          </a:prstGeom>
          <a:noFill/>
          <a:ln w="8890">
            <a:solidFill>
              <a:srgbClr val="56615A"/>
            </a:solidFill>
            <a:prstDash val="solid"/>
          </a:ln>
        </p:spPr>
      </p:sp>
      <p:sp>
        <p:nvSpPr>
          <p:cNvPr id="17" name="Text 15"/>
          <p:cNvSpPr/>
          <p:nvPr/>
        </p:nvSpPr>
        <p:spPr>
          <a:xfrm>
            <a:off x="6382512" y="3447288"/>
            <a:ext cx="2487168"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RECOVER</a:t>
            </a:r>
            <a:endParaRPr lang="en-US" sz="950" dirty="0"/>
          </a:p>
        </p:txBody>
      </p:sp>
      <p:sp>
        <p:nvSpPr>
          <p:cNvPr id="18" name="Text 16"/>
          <p:cNvSpPr/>
          <p:nvPr/>
        </p:nvSpPr>
        <p:spPr>
          <a:xfrm>
            <a:off x="6382512" y="3968496"/>
            <a:ext cx="2432304" cy="886968"/>
          </a:xfrm>
          <a:prstGeom prst="rect">
            <a:avLst/>
          </a:prstGeom>
          <a:noFill/>
          <a:ln/>
        </p:spPr>
        <p:txBody>
          <a:bodyPr wrap="square" lIns="0" tIns="0" rIns="0" bIns="0" rtlCol="0" anchor="t"/>
          <a:lstStyle/>
          <a:p>
            <a:pPr indent="0" marL="0">
              <a:buNone/>
            </a:pPr>
            <a:r>
              <a:rPr lang="en-US" sz="2200" dirty="0">
                <a:solidFill>
                  <a:srgbClr val="F6F4ED"/>
                </a:solidFill>
                <a:latin typeface="Rubik" pitchFamily="34" charset="0"/>
                <a:ea typeface="Rubik" pitchFamily="34" charset="-122"/>
                <a:cs typeface="Rubik" pitchFamily="34" charset="-120"/>
              </a:rPr>
              <a:t>Lease + exact retry identity</a:t>
            </a:r>
            <a:endParaRPr lang="en-US" sz="2200" dirty="0"/>
          </a:p>
        </p:txBody>
      </p:sp>
      <p:sp>
        <p:nvSpPr>
          <p:cNvPr id="19" name="Shape 17"/>
          <p:cNvSpPr/>
          <p:nvPr/>
        </p:nvSpPr>
        <p:spPr>
          <a:xfrm>
            <a:off x="9217152" y="3218688"/>
            <a:ext cx="2468880" cy="0"/>
          </a:xfrm>
          <a:prstGeom prst="line">
            <a:avLst/>
          </a:prstGeom>
          <a:noFill/>
          <a:ln w="8890">
            <a:solidFill>
              <a:srgbClr val="56615A"/>
            </a:solidFill>
            <a:prstDash val="solid"/>
          </a:ln>
        </p:spPr>
      </p:sp>
      <p:sp>
        <p:nvSpPr>
          <p:cNvPr id="20" name="Text 18"/>
          <p:cNvSpPr/>
          <p:nvPr/>
        </p:nvSpPr>
        <p:spPr>
          <a:xfrm>
            <a:off x="9217152" y="3447288"/>
            <a:ext cx="2487168"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EXPIRE</a:t>
            </a:r>
            <a:endParaRPr lang="en-US" sz="950" dirty="0"/>
          </a:p>
        </p:txBody>
      </p:sp>
      <p:sp>
        <p:nvSpPr>
          <p:cNvPr id="21" name="Text 19"/>
          <p:cNvSpPr/>
          <p:nvPr/>
        </p:nvSpPr>
        <p:spPr>
          <a:xfrm>
            <a:off x="9217152" y="3968496"/>
            <a:ext cx="2432304" cy="886968"/>
          </a:xfrm>
          <a:prstGeom prst="rect">
            <a:avLst/>
          </a:prstGeom>
          <a:noFill/>
          <a:ln/>
        </p:spPr>
        <p:txBody>
          <a:bodyPr wrap="square" lIns="0" tIns="0" rIns="0" bIns="0" rtlCol="0" anchor="t"/>
          <a:lstStyle/>
          <a:p>
            <a:pPr indent="0" marL="0">
              <a:buNone/>
            </a:pPr>
            <a:r>
              <a:rPr lang="en-US" sz="2200" dirty="0">
                <a:solidFill>
                  <a:srgbClr val="F6F4ED"/>
                </a:solidFill>
                <a:latin typeface="Rubik" pitchFamily="34" charset="0"/>
                <a:ea typeface="Rubik" pitchFamily="34" charset="-122"/>
                <a:cs typeface="Rubik" pitchFamily="34" charset="-120"/>
              </a:rPr>
              <a:t>Recheck source and time</a:t>
            </a:r>
            <a:endParaRPr lang="en-US" sz="2200" dirty="0"/>
          </a:p>
        </p:txBody>
      </p:sp>
      <p:sp>
        <p:nvSpPr>
          <p:cNvPr id="22" name="Text 20"/>
          <p:cNvSpPr/>
          <p:nvPr/>
        </p:nvSpPr>
        <p:spPr>
          <a:xfrm>
            <a:off x="758952" y="5385816"/>
            <a:ext cx="10597896" cy="557784"/>
          </a:xfrm>
          <a:prstGeom prst="rect">
            <a:avLst/>
          </a:prstGeom>
          <a:noFill/>
          <a:ln/>
        </p:spPr>
        <p:txBody>
          <a:bodyPr wrap="square" lIns="0" tIns="0" rIns="0" bIns="0" rtlCol="0" anchor="t"/>
          <a:lstStyle/>
          <a:p>
            <a:pPr indent="0" marL="0">
              <a:buNone/>
            </a:pPr>
            <a:r>
              <a:rPr lang="en-US" sz="2200" dirty="0">
                <a:solidFill>
                  <a:srgbClr val="F6F4ED"/>
                </a:solidFill>
                <a:latin typeface="Rubik" pitchFamily="34" charset="0"/>
                <a:ea typeface="Rubik" pitchFamily="34" charset="-122"/>
                <a:cs typeface="Rubik" pitchFamily="34" charset="-120"/>
              </a:rPr>
              <a:t>Planned-change context preserves the raw alert. Security remains a specialist concern.</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12</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AN OPERATING CENTER, ACROSS SCREENS</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One estate.</a:t>
            </a:r>
            <a:endParaRPr lang="en-US" sz="3500" dirty="0"/>
          </a:p>
          <a:p>
            <a:pPr indent="0" marL="0">
              <a:buNone/>
            </a:pPr>
            <a:r>
              <a:rPr lang="en-US" sz="3500" dirty="0">
                <a:solidFill>
                  <a:srgbClr val="252929"/>
                </a:solidFill>
                <a:latin typeface="Noto Serif" pitchFamily="34" charset="0"/>
                <a:ea typeface="Noto Serif" pitchFamily="34" charset="-122"/>
                <a:cs typeface="Noto Serif" pitchFamily="34" charset="-120"/>
              </a:rPr>
              <a:t>Four shareable display views.</a:t>
            </a:r>
            <a:endParaRPr lang="en-US" sz="3500" dirty="0"/>
          </a:p>
        </p:txBody>
      </p:sp>
      <p:sp>
        <p:nvSpPr>
          <p:cNvPr id="10" name="Shape 8"/>
          <p:cNvSpPr/>
          <p:nvPr/>
        </p:nvSpPr>
        <p:spPr>
          <a:xfrm>
            <a:off x="749808" y="2852928"/>
            <a:ext cx="5138928" cy="0"/>
          </a:xfrm>
          <a:prstGeom prst="line">
            <a:avLst/>
          </a:prstGeom>
          <a:noFill/>
          <a:ln w="8890">
            <a:solidFill>
              <a:srgbClr val="D8D8CE"/>
            </a:solidFill>
            <a:prstDash val="solid"/>
          </a:ln>
        </p:spPr>
      </p:sp>
      <p:sp>
        <p:nvSpPr>
          <p:cNvPr id="11" name="Text 9"/>
          <p:cNvSpPr/>
          <p:nvPr/>
        </p:nvSpPr>
        <p:spPr>
          <a:xfrm>
            <a:off x="749808" y="3063240"/>
            <a:ext cx="5029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EXECUTIVE OPERATIONS</a:t>
            </a:r>
            <a:endParaRPr lang="en-US" sz="950" dirty="0"/>
          </a:p>
        </p:txBody>
      </p:sp>
      <p:sp>
        <p:nvSpPr>
          <p:cNvPr id="12" name="Text 10"/>
          <p:cNvSpPr/>
          <p:nvPr/>
        </p:nvSpPr>
        <p:spPr>
          <a:xfrm>
            <a:off x="749808" y="3547872"/>
            <a:ext cx="5029200" cy="640080"/>
          </a:xfrm>
          <a:prstGeom prst="rect">
            <a:avLst/>
          </a:prstGeom>
          <a:noFill/>
          <a:ln/>
        </p:spPr>
        <p:txBody>
          <a:bodyPr wrap="square" lIns="0" tIns="0" rIns="0" bIns="0" rtlCol="0" anchor="t"/>
          <a:lstStyle/>
          <a:p>
            <a:pPr indent="0" marL="0">
              <a:buNone/>
            </a:pPr>
            <a:r>
              <a:rPr lang="en-US" sz="2400" dirty="0">
                <a:solidFill>
                  <a:srgbClr val="252929"/>
                </a:solidFill>
                <a:latin typeface="Rubik" pitchFamily="34" charset="0"/>
                <a:ea typeface="Rubik" pitchFamily="34" charset="-122"/>
                <a:cs typeface="Rubik" pitchFamily="34" charset="-120"/>
              </a:rPr>
              <a:t>Commitments, incidents and decisions</a:t>
            </a:r>
            <a:endParaRPr lang="en-US" sz="2400" dirty="0"/>
          </a:p>
        </p:txBody>
      </p:sp>
      <p:sp>
        <p:nvSpPr>
          <p:cNvPr id="13" name="Shape 11"/>
          <p:cNvSpPr/>
          <p:nvPr/>
        </p:nvSpPr>
        <p:spPr>
          <a:xfrm>
            <a:off x="6336792" y="2852928"/>
            <a:ext cx="5138928" cy="0"/>
          </a:xfrm>
          <a:prstGeom prst="line">
            <a:avLst/>
          </a:prstGeom>
          <a:noFill/>
          <a:ln w="8890">
            <a:solidFill>
              <a:srgbClr val="D8D8CE"/>
            </a:solidFill>
            <a:prstDash val="solid"/>
          </a:ln>
        </p:spPr>
      </p:sp>
      <p:sp>
        <p:nvSpPr>
          <p:cNvPr id="14" name="Text 12"/>
          <p:cNvSpPr/>
          <p:nvPr/>
        </p:nvSpPr>
        <p:spPr>
          <a:xfrm>
            <a:off x="6336792" y="3063240"/>
            <a:ext cx="5029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SERVICE HEALTH</a:t>
            </a:r>
            <a:endParaRPr lang="en-US" sz="950" dirty="0"/>
          </a:p>
        </p:txBody>
      </p:sp>
      <p:sp>
        <p:nvSpPr>
          <p:cNvPr id="15" name="Text 13"/>
          <p:cNvSpPr/>
          <p:nvPr/>
        </p:nvSpPr>
        <p:spPr>
          <a:xfrm>
            <a:off x="6336792" y="3547872"/>
            <a:ext cx="5029200" cy="640080"/>
          </a:xfrm>
          <a:prstGeom prst="rect">
            <a:avLst/>
          </a:prstGeom>
          <a:noFill/>
          <a:ln/>
        </p:spPr>
        <p:txBody>
          <a:bodyPr wrap="square" lIns="0" tIns="0" rIns="0" bIns="0" rtlCol="0" anchor="t"/>
          <a:lstStyle/>
          <a:p>
            <a:pPr indent="0" marL="0">
              <a:buNone/>
            </a:pPr>
            <a:r>
              <a:rPr lang="en-US" sz="2400" dirty="0">
                <a:solidFill>
                  <a:srgbClr val="252929"/>
                </a:solidFill>
                <a:latin typeface="Rubik" pitchFamily="34" charset="0"/>
                <a:ea typeface="Rubik" pitchFamily="34" charset="-122"/>
                <a:cs typeface="Rubik" pitchFamily="34" charset="-120"/>
              </a:rPr>
              <a:t>Registered services and objectives</a:t>
            </a:r>
            <a:endParaRPr lang="en-US" sz="2400" dirty="0"/>
          </a:p>
        </p:txBody>
      </p:sp>
      <p:sp>
        <p:nvSpPr>
          <p:cNvPr id="16" name="Shape 14"/>
          <p:cNvSpPr/>
          <p:nvPr/>
        </p:nvSpPr>
        <p:spPr>
          <a:xfrm>
            <a:off x="749808" y="4370832"/>
            <a:ext cx="5138928" cy="0"/>
          </a:xfrm>
          <a:prstGeom prst="line">
            <a:avLst/>
          </a:prstGeom>
          <a:noFill/>
          <a:ln w="8890">
            <a:solidFill>
              <a:srgbClr val="D8D8CE"/>
            </a:solidFill>
            <a:prstDash val="solid"/>
          </a:ln>
        </p:spPr>
      </p:sp>
      <p:sp>
        <p:nvSpPr>
          <p:cNvPr id="17" name="Text 15"/>
          <p:cNvSpPr/>
          <p:nvPr/>
        </p:nvSpPr>
        <p:spPr>
          <a:xfrm>
            <a:off x="749808" y="4581144"/>
            <a:ext cx="5029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CAPACITY AND COST</a:t>
            </a:r>
            <a:endParaRPr lang="en-US" sz="950" dirty="0"/>
          </a:p>
        </p:txBody>
      </p:sp>
      <p:sp>
        <p:nvSpPr>
          <p:cNvPr id="18" name="Text 16"/>
          <p:cNvSpPr/>
          <p:nvPr/>
        </p:nvSpPr>
        <p:spPr>
          <a:xfrm>
            <a:off x="749808" y="5065776"/>
            <a:ext cx="5029200" cy="640080"/>
          </a:xfrm>
          <a:prstGeom prst="rect">
            <a:avLst/>
          </a:prstGeom>
          <a:noFill/>
          <a:ln/>
        </p:spPr>
        <p:txBody>
          <a:bodyPr wrap="square" lIns="0" tIns="0" rIns="0" bIns="0" rtlCol="0" anchor="t"/>
          <a:lstStyle/>
          <a:p>
            <a:pPr indent="0" marL="0">
              <a:buNone/>
            </a:pPr>
            <a:r>
              <a:rPr lang="en-US" sz="2400" dirty="0">
                <a:solidFill>
                  <a:srgbClr val="252929"/>
                </a:solidFill>
                <a:latin typeface="Rubik" pitchFamily="34" charset="0"/>
                <a:ea typeface="Rubik" pitchFamily="34" charset="-122"/>
                <a:cs typeface="Rubik" pitchFamily="34" charset="-120"/>
              </a:rPr>
              <a:t>Utilization and modeled opportunities</a:t>
            </a:r>
            <a:endParaRPr lang="en-US" sz="2400" dirty="0"/>
          </a:p>
        </p:txBody>
      </p:sp>
      <p:sp>
        <p:nvSpPr>
          <p:cNvPr id="19" name="Shape 17"/>
          <p:cNvSpPr/>
          <p:nvPr/>
        </p:nvSpPr>
        <p:spPr>
          <a:xfrm>
            <a:off x="6336792" y="4370832"/>
            <a:ext cx="5138928" cy="0"/>
          </a:xfrm>
          <a:prstGeom prst="line">
            <a:avLst/>
          </a:prstGeom>
          <a:noFill/>
          <a:ln w="8890">
            <a:solidFill>
              <a:srgbClr val="D8D8CE"/>
            </a:solidFill>
            <a:prstDash val="solid"/>
          </a:ln>
        </p:spPr>
      </p:sp>
      <p:sp>
        <p:nvSpPr>
          <p:cNvPr id="20" name="Text 18"/>
          <p:cNvSpPr/>
          <p:nvPr/>
        </p:nvSpPr>
        <p:spPr>
          <a:xfrm>
            <a:off x="6336792" y="4581144"/>
            <a:ext cx="5029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AGENT OPERATIONS</a:t>
            </a:r>
            <a:endParaRPr lang="en-US" sz="950" dirty="0"/>
          </a:p>
        </p:txBody>
      </p:sp>
      <p:sp>
        <p:nvSpPr>
          <p:cNvPr id="21" name="Text 19"/>
          <p:cNvSpPr/>
          <p:nvPr/>
        </p:nvSpPr>
        <p:spPr>
          <a:xfrm>
            <a:off x="6336792" y="5065776"/>
            <a:ext cx="5029200" cy="640080"/>
          </a:xfrm>
          <a:prstGeom prst="rect">
            <a:avLst/>
          </a:prstGeom>
          <a:noFill/>
          <a:ln/>
        </p:spPr>
        <p:txBody>
          <a:bodyPr wrap="square" lIns="0" tIns="0" rIns="0" bIns="0" rtlCol="0" anchor="t"/>
          <a:lstStyle/>
          <a:p>
            <a:pPr indent="0" marL="0">
              <a:buNone/>
            </a:pPr>
            <a:r>
              <a:rPr lang="en-US" sz="2400" dirty="0">
                <a:solidFill>
                  <a:srgbClr val="252929"/>
                </a:solidFill>
                <a:latin typeface="Rubik" pitchFamily="34" charset="0"/>
                <a:ea typeface="Rubik" pitchFamily="34" charset="-122"/>
                <a:cs typeface="Rubik" pitchFamily="34" charset="-120"/>
              </a:rPr>
              <a:t>Specialists, missions and human review</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13</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OPERATIONS + SECURITY</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Share the context.</a:t>
            </a:r>
            <a:endParaRPr lang="en-US" sz="3500" dirty="0"/>
          </a:p>
          <a:p>
            <a:pPr indent="0" marL="0">
              <a:buNone/>
            </a:pPr>
            <a:r>
              <a:rPr lang="en-US" sz="3500" dirty="0">
                <a:solidFill>
                  <a:srgbClr val="252929"/>
                </a:solidFill>
                <a:latin typeface="Noto Serif" pitchFamily="34" charset="0"/>
                <a:ea typeface="Noto Serif" pitchFamily="34" charset="-122"/>
                <a:cs typeface="Noto Serif" pitchFamily="34" charset="-120"/>
              </a:rPr>
              <a:t>Preserve specialist response authority.</a:t>
            </a:r>
            <a:endParaRPr lang="en-US" sz="3500" dirty="0"/>
          </a:p>
        </p:txBody>
      </p:sp>
      <p:sp>
        <p:nvSpPr>
          <p:cNvPr id="10" name="Shape 8"/>
          <p:cNvSpPr/>
          <p:nvPr/>
        </p:nvSpPr>
        <p:spPr>
          <a:xfrm>
            <a:off x="758952" y="2807208"/>
            <a:ext cx="4919472" cy="0"/>
          </a:xfrm>
          <a:prstGeom prst="line">
            <a:avLst/>
          </a:prstGeom>
          <a:noFill/>
          <a:ln w="8890">
            <a:solidFill>
              <a:srgbClr val="D8D8CE"/>
            </a:solidFill>
            <a:prstDash val="solid"/>
          </a:ln>
        </p:spPr>
      </p:sp>
      <p:sp>
        <p:nvSpPr>
          <p:cNvPr id="11" name="Text 9"/>
          <p:cNvSpPr/>
          <p:nvPr/>
        </p:nvSpPr>
        <p:spPr>
          <a:xfrm>
            <a:off x="758952" y="3017520"/>
            <a:ext cx="4919472"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 OPERATING PICTURE</a:t>
            </a:r>
            <a:endParaRPr lang="en-US" sz="950" dirty="0"/>
          </a:p>
        </p:txBody>
      </p:sp>
      <p:sp>
        <p:nvSpPr>
          <p:cNvPr id="12" name="Text 10"/>
          <p:cNvSpPr/>
          <p:nvPr/>
        </p:nvSpPr>
        <p:spPr>
          <a:xfrm>
            <a:off x="758952" y="3520440"/>
            <a:ext cx="4919472" cy="914400"/>
          </a:xfrm>
          <a:prstGeom prst="rect">
            <a:avLst/>
          </a:prstGeom>
          <a:noFill/>
          <a:ln/>
        </p:spPr>
        <p:txBody>
          <a:bodyPr wrap="square" lIns="0" tIns="0" rIns="0" bIns="0" rtlCol="0" anchor="t"/>
          <a:lstStyle/>
          <a:p>
            <a:pPr indent="0" marL="0">
              <a:buNone/>
            </a:pPr>
            <a:r>
              <a:rPr lang="en-US" sz="2700" dirty="0">
                <a:solidFill>
                  <a:srgbClr val="252929"/>
                </a:solidFill>
                <a:latin typeface="Noto Serif" pitchFamily="34" charset="0"/>
                <a:ea typeface="Noto Serif" pitchFamily="34" charset="-122"/>
                <a:cs typeface="Noto Serif" pitchFamily="34" charset="-120"/>
              </a:rPr>
              <a:t>Business consequence</a:t>
            </a:r>
            <a:endParaRPr lang="en-US" sz="2700" dirty="0"/>
          </a:p>
        </p:txBody>
      </p:sp>
      <p:sp>
        <p:nvSpPr>
          <p:cNvPr id="13" name="Text 11"/>
          <p:cNvSpPr/>
          <p:nvPr/>
        </p:nvSpPr>
        <p:spPr>
          <a:xfrm>
            <a:off x="758952" y="4654296"/>
            <a:ext cx="4919472" cy="100584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Connect the affected work, source evidence, owner and coordination context across operations.</a:t>
            </a:r>
            <a:endParaRPr lang="en-US" sz="1700" dirty="0"/>
          </a:p>
        </p:txBody>
      </p:sp>
      <p:sp>
        <p:nvSpPr>
          <p:cNvPr id="14" name="Shape 12"/>
          <p:cNvSpPr/>
          <p:nvPr/>
        </p:nvSpPr>
        <p:spPr>
          <a:xfrm>
            <a:off x="6437376" y="2807208"/>
            <a:ext cx="4919472" cy="0"/>
          </a:xfrm>
          <a:prstGeom prst="line">
            <a:avLst/>
          </a:prstGeom>
          <a:noFill/>
          <a:ln w="8890">
            <a:solidFill>
              <a:srgbClr val="D8D8CE"/>
            </a:solidFill>
            <a:prstDash val="solid"/>
          </a:ln>
        </p:spPr>
      </p:sp>
      <p:sp>
        <p:nvSpPr>
          <p:cNvPr id="15" name="Text 13"/>
          <p:cNvSpPr/>
          <p:nvPr/>
        </p:nvSpPr>
        <p:spPr>
          <a:xfrm>
            <a:off x="6437376" y="3017520"/>
            <a:ext cx="4919472"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EXISTING SECURITY STACK</a:t>
            </a:r>
            <a:endParaRPr lang="en-US" sz="950" dirty="0"/>
          </a:p>
        </p:txBody>
      </p:sp>
      <p:sp>
        <p:nvSpPr>
          <p:cNvPr id="16" name="Text 14"/>
          <p:cNvSpPr/>
          <p:nvPr/>
        </p:nvSpPr>
        <p:spPr>
          <a:xfrm>
            <a:off x="6437376" y="3520440"/>
            <a:ext cx="4919472" cy="914400"/>
          </a:xfrm>
          <a:prstGeom prst="rect">
            <a:avLst/>
          </a:prstGeom>
          <a:noFill/>
          <a:ln/>
        </p:spPr>
        <p:txBody>
          <a:bodyPr wrap="square" lIns="0" tIns="0" rIns="0" bIns="0" rtlCol="0" anchor="t"/>
          <a:lstStyle/>
          <a:p>
            <a:pPr indent="0" marL="0">
              <a:buNone/>
            </a:pPr>
            <a:r>
              <a:rPr lang="en-US" sz="2700" dirty="0">
                <a:solidFill>
                  <a:srgbClr val="252929"/>
                </a:solidFill>
                <a:latin typeface="Noto Serif" pitchFamily="34" charset="0"/>
                <a:ea typeface="Noto Serif" pitchFamily="34" charset="-122"/>
                <a:cs typeface="Noto Serif" pitchFamily="34" charset="-120"/>
              </a:rPr>
              <a:t>Detection and response</a:t>
            </a:r>
            <a:endParaRPr lang="en-US" sz="2700" dirty="0"/>
          </a:p>
        </p:txBody>
      </p:sp>
      <p:sp>
        <p:nvSpPr>
          <p:cNvPr id="17" name="Text 15"/>
          <p:cNvSpPr/>
          <p:nvPr/>
        </p:nvSpPr>
        <p:spPr>
          <a:xfrm>
            <a:off x="6437376" y="4654296"/>
            <a:ext cx="4919472" cy="100584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Keep SIEM/XDR analytics, security retention, containment and specialist approvals with their systems of record.</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14</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WHY THIS CAN BECOME VALUABLE</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Payer meaning. Repeatable activation.</a:t>
            </a:r>
            <a:endParaRPr lang="en-US" sz="3500" dirty="0"/>
          </a:p>
          <a:p>
            <a:pPr indent="0" marL="0">
              <a:buNone/>
            </a:pPr>
            <a:r>
              <a:rPr lang="en-US" sz="3500" dirty="0">
                <a:solidFill>
                  <a:srgbClr val="252929"/>
                </a:solidFill>
                <a:latin typeface="Noto Serif" pitchFamily="34" charset="0"/>
                <a:ea typeface="Noto Serif" pitchFamily="34" charset="-122"/>
                <a:cs typeface="Noto Serif" pitchFamily="34" charset="-120"/>
              </a:rPr>
              <a:t>Accepted operating proof.</a:t>
            </a:r>
            <a:endParaRPr lang="en-US" sz="3500" dirty="0"/>
          </a:p>
        </p:txBody>
      </p:sp>
      <p:sp>
        <p:nvSpPr>
          <p:cNvPr id="10" name="Text 8"/>
          <p:cNvSpPr/>
          <p:nvPr/>
        </p:nvSpPr>
        <p:spPr>
          <a:xfrm>
            <a:off x="694944" y="2898648"/>
            <a:ext cx="457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01</a:t>
            </a:r>
            <a:endParaRPr lang="en-US" sz="950" dirty="0"/>
          </a:p>
        </p:txBody>
      </p:sp>
      <p:sp>
        <p:nvSpPr>
          <p:cNvPr id="11" name="Text 9"/>
          <p:cNvSpPr/>
          <p:nvPr/>
        </p:nvSpPr>
        <p:spPr>
          <a:xfrm>
            <a:off x="1307592" y="2843784"/>
            <a:ext cx="2971800" cy="658368"/>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A consequential wedge</a:t>
            </a:r>
            <a:endParaRPr lang="en-US" sz="2200" dirty="0"/>
          </a:p>
        </p:txBody>
      </p:sp>
      <p:sp>
        <p:nvSpPr>
          <p:cNvPr id="12" name="Text 10"/>
          <p:cNvSpPr/>
          <p:nvPr/>
        </p:nvSpPr>
        <p:spPr>
          <a:xfrm>
            <a:off x="4690872" y="2843784"/>
            <a:ext cx="6547104" cy="73152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Claims flow and member-service resilience create a specific buyer and an accountable operating problem.</a:t>
            </a:r>
            <a:endParaRPr lang="en-US" sz="1700" dirty="0"/>
          </a:p>
        </p:txBody>
      </p:sp>
      <p:sp>
        <p:nvSpPr>
          <p:cNvPr id="13" name="Shape 11"/>
          <p:cNvSpPr/>
          <p:nvPr/>
        </p:nvSpPr>
        <p:spPr>
          <a:xfrm>
            <a:off x="685800" y="3785616"/>
            <a:ext cx="10771632" cy="0"/>
          </a:xfrm>
          <a:prstGeom prst="line">
            <a:avLst/>
          </a:prstGeom>
          <a:noFill/>
          <a:ln w="8890">
            <a:solidFill>
              <a:srgbClr val="D8D8CE"/>
            </a:solidFill>
            <a:prstDash val="solid"/>
          </a:ln>
        </p:spPr>
      </p:sp>
      <p:sp>
        <p:nvSpPr>
          <p:cNvPr id="14" name="Text 12"/>
          <p:cNvSpPr/>
          <p:nvPr/>
        </p:nvSpPr>
        <p:spPr>
          <a:xfrm>
            <a:off x="694944" y="3977640"/>
            <a:ext cx="457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02</a:t>
            </a:r>
            <a:endParaRPr lang="en-US" sz="950" dirty="0"/>
          </a:p>
        </p:txBody>
      </p:sp>
      <p:sp>
        <p:nvSpPr>
          <p:cNvPr id="15" name="Text 13"/>
          <p:cNvSpPr/>
          <p:nvPr/>
        </p:nvSpPr>
        <p:spPr>
          <a:xfrm>
            <a:off x="1307592" y="3922776"/>
            <a:ext cx="2971800" cy="658368"/>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Product reuse</a:t>
            </a:r>
            <a:endParaRPr lang="en-US" sz="2200" dirty="0"/>
          </a:p>
        </p:txBody>
      </p:sp>
      <p:sp>
        <p:nvSpPr>
          <p:cNvPr id="16" name="Text 14"/>
          <p:cNvSpPr/>
          <p:nvPr/>
        </p:nvSpPr>
        <p:spPr>
          <a:xfrm>
            <a:off x="4690872" y="3922776"/>
            <a:ext cx="6547104" cy="73152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Source contracts, evidence definitions and review methods can reduce the next deployment’s bespoke work.</a:t>
            </a:r>
            <a:endParaRPr lang="en-US" sz="1700" dirty="0"/>
          </a:p>
        </p:txBody>
      </p:sp>
      <p:sp>
        <p:nvSpPr>
          <p:cNvPr id="17" name="Shape 15"/>
          <p:cNvSpPr/>
          <p:nvPr/>
        </p:nvSpPr>
        <p:spPr>
          <a:xfrm>
            <a:off x="685800" y="4864608"/>
            <a:ext cx="10771632" cy="0"/>
          </a:xfrm>
          <a:prstGeom prst="line">
            <a:avLst/>
          </a:prstGeom>
          <a:noFill/>
          <a:ln w="8890">
            <a:solidFill>
              <a:srgbClr val="D8D8CE"/>
            </a:solidFill>
            <a:prstDash val="solid"/>
          </a:ln>
        </p:spPr>
      </p:sp>
      <p:sp>
        <p:nvSpPr>
          <p:cNvPr id="18" name="Text 16"/>
          <p:cNvSpPr/>
          <p:nvPr/>
        </p:nvSpPr>
        <p:spPr>
          <a:xfrm>
            <a:off x="694944" y="5056632"/>
            <a:ext cx="457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03</a:t>
            </a:r>
            <a:endParaRPr lang="en-US" sz="950" dirty="0"/>
          </a:p>
        </p:txBody>
      </p:sp>
      <p:sp>
        <p:nvSpPr>
          <p:cNvPr id="19" name="Text 17"/>
          <p:cNvSpPr/>
          <p:nvPr/>
        </p:nvSpPr>
        <p:spPr>
          <a:xfrm>
            <a:off x="1307592" y="5001768"/>
            <a:ext cx="2971800" cy="658368"/>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Proof that compounds</a:t>
            </a:r>
            <a:endParaRPr lang="en-US" sz="2200" dirty="0"/>
          </a:p>
        </p:txBody>
      </p:sp>
      <p:sp>
        <p:nvSpPr>
          <p:cNvPr id="20" name="Text 18"/>
          <p:cNvSpPr/>
          <p:nvPr/>
        </p:nvSpPr>
        <p:spPr>
          <a:xfrm>
            <a:off x="4690872" y="5001768"/>
            <a:ext cx="6547104" cy="73152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Customer-accepted results and repeatable delivery can earn expansion. They remain the next evidence to build.</a:t>
            </a:r>
            <a:endParaRPr lang="en-US" sz="1700" dirty="0"/>
          </a:p>
        </p:txBody>
      </p:sp>
      <p:sp>
        <p:nvSpPr>
          <p:cNvPr id="21" name="Shape 19"/>
          <p:cNvSpPr/>
          <p:nvPr/>
        </p:nvSpPr>
        <p:spPr>
          <a:xfrm>
            <a:off x="685800" y="5943600"/>
            <a:ext cx="10771632" cy="0"/>
          </a:xfrm>
          <a:prstGeom prst="line">
            <a:avLst/>
          </a:prstGeom>
          <a:noFill/>
          <a:ln w="8890">
            <a:solidFill>
              <a:srgbClr val="D8D8CE"/>
            </a:solidFill>
            <a:prstDash val="solid"/>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15</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THE DESIGN-PARTNER SCORECARD</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Measure improved work.</a:t>
            </a:r>
            <a:endParaRPr lang="en-US" sz="3500" dirty="0"/>
          </a:p>
          <a:p>
            <a:pPr indent="0" marL="0">
              <a:buNone/>
            </a:pPr>
            <a:r>
              <a:rPr lang="en-US" sz="3500" dirty="0">
                <a:solidFill>
                  <a:srgbClr val="252929"/>
                </a:solidFill>
                <a:latin typeface="Noto Serif" pitchFamily="34" charset="0"/>
                <a:ea typeface="Noto Serif" pitchFamily="34" charset="-122"/>
                <a:cs typeface="Noto Serif" pitchFamily="34" charset="-120"/>
              </a:rPr>
              <a:t>Count the value once.</a:t>
            </a:r>
            <a:endParaRPr lang="en-US" sz="3500" dirty="0"/>
          </a:p>
        </p:txBody>
      </p:sp>
      <p:sp>
        <p:nvSpPr>
          <p:cNvPr id="10" name="Text 8"/>
          <p:cNvSpPr/>
          <p:nvPr/>
        </p:nvSpPr>
        <p:spPr>
          <a:xfrm>
            <a:off x="749808" y="2834640"/>
            <a:ext cx="3657600" cy="457200"/>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Decision effort</a:t>
            </a:r>
            <a:endParaRPr lang="en-US" sz="2200" dirty="0"/>
          </a:p>
        </p:txBody>
      </p:sp>
      <p:sp>
        <p:nvSpPr>
          <p:cNvPr id="11" name="Text 9"/>
          <p:cNvSpPr/>
          <p:nvPr/>
        </p:nvSpPr>
        <p:spPr>
          <a:xfrm>
            <a:off x="4617720" y="2834640"/>
            <a:ext cx="6675120" cy="484632"/>
          </a:xfrm>
          <a:prstGeom prst="rect">
            <a:avLst/>
          </a:prstGeom>
          <a:noFill/>
          <a:ln/>
        </p:spPr>
        <p:txBody>
          <a:bodyPr wrap="square" lIns="0" tIns="0" rIns="0" bIns="0" rtlCol="0" anchor="t"/>
          <a:lstStyle/>
          <a:p>
            <a:pPr indent="0" marL="0">
              <a:buNone/>
            </a:pPr>
            <a:r>
              <a:rPr lang="en-US" sz="1800" dirty="0">
                <a:solidFill>
                  <a:srgbClr val="525955"/>
                </a:solidFill>
                <a:latin typeface="Rubik" pitchFamily="34" charset="0"/>
                <a:ea typeface="Rubik" pitchFamily="34" charset="-122"/>
                <a:cs typeface="Rubik" pitchFamily="34" charset="-120"/>
              </a:rPr>
              <a:t>Time to a supported review; human rework</a:t>
            </a:r>
            <a:endParaRPr lang="en-US" sz="1800" dirty="0"/>
          </a:p>
        </p:txBody>
      </p:sp>
      <p:sp>
        <p:nvSpPr>
          <p:cNvPr id="12" name="Shape 10"/>
          <p:cNvSpPr/>
          <p:nvPr/>
        </p:nvSpPr>
        <p:spPr>
          <a:xfrm>
            <a:off x="749808" y="3456432"/>
            <a:ext cx="10671048" cy="0"/>
          </a:xfrm>
          <a:prstGeom prst="line">
            <a:avLst/>
          </a:prstGeom>
          <a:noFill/>
          <a:ln w="8890">
            <a:solidFill>
              <a:srgbClr val="D8D8CE"/>
            </a:solidFill>
            <a:prstDash val="solid"/>
          </a:ln>
        </p:spPr>
      </p:sp>
      <p:sp>
        <p:nvSpPr>
          <p:cNvPr id="13" name="Text 11"/>
          <p:cNvSpPr/>
          <p:nvPr/>
        </p:nvSpPr>
        <p:spPr>
          <a:xfrm>
            <a:off x="749808" y="3602736"/>
            <a:ext cx="3657600" cy="457200"/>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Service performance</a:t>
            </a:r>
            <a:endParaRPr lang="en-US" sz="2200" dirty="0"/>
          </a:p>
        </p:txBody>
      </p:sp>
      <p:sp>
        <p:nvSpPr>
          <p:cNvPr id="14" name="Text 12"/>
          <p:cNvSpPr/>
          <p:nvPr/>
        </p:nvSpPr>
        <p:spPr>
          <a:xfrm>
            <a:off x="4617720" y="3602736"/>
            <a:ext cx="6675120" cy="484632"/>
          </a:xfrm>
          <a:prstGeom prst="rect">
            <a:avLst/>
          </a:prstGeom>
          <a:noFill/>
          <a:ln/>
        </p:spPr>
        <p:txBody>
          <a:bodyPr wrap="square" lIns="0" tIns="0" rIns="0" bIns="0" rtlCol="0" anchor="t"/>
          <a:lstStyle/>
          <a:p>
            <a:pPr indent="0" marL="0">
              <a:buNone/>
            </a:pPr>
            <a:r>
              <a:rPr lang="en-US" sz="1800" dirty="0">
                <a:solidFill>
                  <a:srgbClr val="525955"/>
                </a:solidFill>
                <a:latin typeface="Rubik" pitchFamily="34" charset="0"/>
                <a:ea typeface="Rubik" pitchFamily="34" charset="-122"/>
                <a:cs typeface="Rubik" pitchFamily="34" charset="-120"/>
              </a:rPr>
              <a:t>Reported pressure; recovery and repeat contacts</a:t>
            </a:r>
            <a:endParaRPr lang="en-US" sz="1800" dirty="0"/>
          </a:p>
        </p:txBody>
      </p:sp>
      <p:sp>
        <p:nvSpPr>
          <p:cNvPr id="15" name="Shape 13"/>
          <p:cNvSpPr/>
          <p:nvPr/>
        </p:nvSpPr>
        <p:spPr>
          <a:xfrm>
            <a:off x="749808" y="4224528"/>
            <a:ext cx="10671048" cy="0"/>
          </a:xfrm>
          <a:prstGeom prst="line">
            <a:avLst/>
          </a:prstGeom>
          <a:noFill/>
          <a:ln w="8890">
            <a:solidFill>
              <a:srgbClr val="D8D8CE"/>
            </a:solidFill>
            <a:prstDash val="solid"/>
          </a:ln>
        </p:spPr>
      </p:sp>
      <p:sp>
        <p:nvSpPr>
          <p:cNvPr id="16" name="Text 14"/>
          <p:cNvSpPr/>
          <p:nvPr/>
        </p:nvSpPr>
        <p:spPr>
          <a:xfrm>
            <a:off x="749808" y="4370832"/>
            <a:ext cx="3657600" cy="457200"/>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Cost to serve</a:t>
            </a:r>
            <a:endParaRPr lang="en-US" sz="2200" dirty="0"/>
          </a:p>
        </p:txBody>
      </p:sp>
      <p:sp>
        <p:nvSpPr>
          <p:cNvPr id="17" name="Text 15"/>
          <p:cNvSpPr/>
          <p:nvPr/>
        </p:nvSpPr>
        <p:spPr>
          <a:xfrm>
            <a:off x="4617720" y="4370832"/>
            <a:ext cx="6675120" cy="484632"/>
          </a:xfrm>
          <a:prstGeom prst="rect">
            <a:avLst/>
          </a:prstGeom>
          <a:noFill/>
          <a:ln/>
        </p:spPr>
        <p:txBody>
          <a:bodyPr wrap="square" lIns="0" tIns="0" rIns="0" bIns="0" rtlCol="0" anchor="t"/>
          <a:lstStyle/>
          <a:p>
            <a:pPr indent="0" marL="0">
              <a:buNone/>
            </a:pPr>
            <a:r>
              <a:rPr lang="en-US" sz="1800" dirty="0">
                <a:solidFill>
                  <a:srgbClr val="525955"/>
                </a:solidFill>
                <a:latin typeface="Rubik" pitchFamily="34" charset="0"/>
                <a:ea typeface="Rubik" pitchFamily="34" charset="-122"/>
                <a:cs typeface="Rubik" pitchFamily="34" charset="-120"/>
              </a:rPr>
              <a:t>Integration, platform, AI and ongoing operating effort</a:t>
            </a:r>
            <a:endParaRPr lang="en-US" sz="1800" dirty="0"/>
          </a:p>
        </p:txBody>
      </p:sp>
      <p:sp>
        <p:nvSpPr>
          <p:cNvPr id="18" name="Shape 16"/>
          <p:cNvSpPr/>
          <p:nvPr/>
        </p:nvSpPr>
        <p:spPr>
          <a:xfrm>
            <a:off x="749808" y="4992624"/>
            <a:ext cx="10671048" cy="0"/>
          </a:xfrm>
          <a:prstGeom prst="line">
            <a:avLst/>
          </a:prstGeom>
          <a:noFill/>
          <a:ln w="8890">
            <a:solidFill>
              <a:srgbClr val="D8D8CE"/>
            </a:solidFill>
            <a:prstDash val="solid"/>
          </a:ln>
        </p:spPr>
      </p:sp>
      <p:sp>
        <p:nvSpPr>
          <p:cNvPr id="19" name="Text 17"/>
          <p:cNvSpPr/>
          <p:nvPr/>
        </p:nvSpPr>
        <p:spPr>
          <a:xfrm>
            <a:off x="749808" y="5138928"/>
            <a:ext cx="3657600" cy="457200"/>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Repeatability</a:t>
            </a:r>
            <a:endParaRPr lang="en-US" sz="2200" dirty="0"/>
          </a:p>
        </p:txBody>
      </p:sp>
      <p:sp>
        <p:nvSpPr>
          <p:cNvPr id="20" name="Text 18"/>
          <p:cNvSpPr/>
          <p:nvPr/>
        </p:nvSpPr>
        <p:spPr>
          <a:xfrm>
            <a:off x="4617720" y="5138928"/>
            <a:ext cx="6675120" cy="484632"/>
          </a:xfrm>
          <a:prstGeom prst="rect">
            <a:avLst/>
          </a:prstGeom>
          <a:noFill/>
          <a:ln/>
        </p:spPr>
        <p:txBody>
          <a:bodyPr wrap="square" lIns="0" tIns="0" rIns="0" bIns="0" rtlCol="0" anchor="t"/>
          <a:lstStyle/>
          <a:p>
            <a:pPr indent="0" marL="0">
              <a:buNone/>
            </a:pPr>
            <a:r>
              <a:rPr lang="en-US" sz="1800" dirty="0">
                <a:solidFill>
                  <a:srgbClr val="525955"/>
                </a:solidFill>
                <a:latin typeface="Rubik" pitchFamily="34" charset="0"/>
                <a:ea typeface="Rubik" pitchFamily="34" charset="-122"/>
                <a:cs typeface="Rubik" pitchFamily="34" charset="-120"/>
              </a:rPr>
              <a:t>Activation effort and reusable product share</a:t>
            </a:r>
            <a:endParaRPr lang="en-US" sz="1800" dirty="0"/>
          </a:p>
        </p:txBody>
      </p:sp>
      <p:sp>
        <p:nvSpPr>
          <p:cNvPr id="21" name="Shape 19"/>
          <p:cNvSpPr/>
          <p:nvPr/>
        </p:nvSpPr>
        <p:spPr>
          <a:xfrm>
            <a:off x="749808" y="5760720"/>
            <a:ext cx="10671048" cy="0"/>
          </a:xfrm>
          <a:prstGeom prst="line">
            <a:avLst/>
          </a:prstGeom>
          <a:noFill/>
          <a:ln w="8890">
            <a:solidFill>
              <a:srgbClr val="D8D8CE"/>
            </a:solidFill>
            <a:prstDash val="solid"/>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16</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PROPOSED COMMERCIAL MODEL</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Land with one valuable workflow.</a:t>
            </a:r>
            <a:endParaRPr lang="en-US" sz="3500" dirty="0"/>
          </a:p>
          <a:p>
            <a:pPr indent="0" marL="0">
              <a:buNone/>
            </a:pPr>
            <a:r>
              <a:rPr lang="en-US" sz="3500" dirty="0">
                <a:solidFill>
                  <a:srgbClr val="252929"/>
                </a:solidFill>
                <a:latin typeface="Noto Serif" pitchFamily="34" charset="0"/>
                <a:ea typeface="Noto Serif" pitchFamily="34" charset="-122"/>
                <a:cs typeface="Noto Serif" pitchFamily="34" charset="-120"/>
              </a:rPr>
              <a:t>Expand through reusable operating packs.</a:t>
            </a:r>
            <a:endParaRPr lang="en-US" sz="3500" dirty="0"/>
          </a:p>
        </p:txBody>
      </p:sp>
      <p:sp>
        <p:nvSpPr>
          <p:cNvPr id="10" name="Shape 8"/>
          <p:cNvSpPr/>
          <p:nvPr/>
        </p:nvSpPr>
        <p:spPr>
          <a:xfrm>
            <a:off x="713232" y="2843784"/>
            <a:ext cx="3310128" cy="0"/>
          </a:xfrm>
          <a:prstGeom prst="line">
            <a:avLst/>
          </a:prstGeom>
          <a:noFill/>
          <a:ln w="8890">
            <a:solidFill>
              <a:srgbClr val="D8D8CE"/>
            </a:solidFill>
            <a:prstDash val="solid"/>
          </a:ln>
        </p:spPr>
      </p:sp>
      <p:sp>
        <p:nvSpPr>
          <p:cNvPr id="11" name="Text 9"/>
          <p:cNvSpPr/>
          <p:nvPr/>
        </p:nvSpPr>
        <p:spPr>
          <a:xfrm>
            <a:off x="713232" y="3054096"/>
            <a:ext cx="3310128"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DESIGN PARTNER</a:t>
            </a:r>
            <a:endParaRPr lang="en-US" sz="950" dirty="0"/>
          </a:p>
        </p:txBody>
      </p:sp>
      <p:sp>
        <p:nvSpPr>
          <p:cNvPr id="12" name="Text 10"/>
          <p:cNvSpPr/>
          <p:nvPr/>
        </p:nvSpPr>
        <p:spPr>
          <a:xfrm>
            <a:off x="713232" y="3557016"/>
            <a:ext cx="3310128" cy="914400"/>
          </a:xfrm>
          <a:prstGeom prst="rect">
            <a:avLst/>
          </a:prstGeom>
          <a:noFill/>
          <a:ln/>
        </p:spPr>
        <p:txBody>
          <a:bodyPr wrap="square" lIns="0" tIns="0" rIns="0" bIns="0" rtlCol="0" anchor="t"/>
          <a:lstStyle/>
          <a:p>
            <a:pPr indent="0" marL="0">
              <a:buNone/>
            </a:pPr>
            <a:r>
              <a:rPr lang="en-US" sz="2700" dirty="0">
                <a:solidFill>
                  <a:srgbClr val="252929"/>
                </a:solidFill>
                <a:latin typeface="Noto Serif" pitchFamily="34" charset="0"/>
                <a:ea typeface="Noto Serif" pitchFamily="34" charset="-122"/>
                <a:cs typeface="Noto Serif" pitchFamily="34" charset="-120"/>
              </a:rPr>
              <a:t>Paid, bounded proof</a:t>
            </a:r>
            <a:endParaRPr lang="en-US" sz="2700" dirty="0"/>
          </a:p>
        </p:txBody>
      </p:sp>
      <p:sp>
        <p:nvSpPr>
          <p:cNvPr id="13" name="Text 11"/>
          <p:cNvSpPr/>
          <p:nvPr/>
        </p:nvSpPr>
        <p:spPr>
          <a:xfrm>
            <a:off x="713232" y="4690872"/>
            <a:ext cx="3310128" cy="100584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One payer workflow, an approved source set and a joint acceptance scorecard.</a:t>
            </a:r>
            <a:endParaRPr lang="en-US" sz="1700" dirty="0"/>
          </a:p>
        </p:txBody>
      </p:sp>
      <p:sp>
        <p:nvSpPr>
          <p:cNvPr id="14" name="Shape 12"/>
          <p:cNvSpPr/>
          <p:nvPr/>
        </p:nvSpPr>
        <p:spPr>
          <a:xfrm>
            <a:off x="4443984" y="2843784"/>
            <a:ext cx="3310128" cy="0"/>
          </a:xfrm>
          <a:prstGeom prst="line">
            <a:avLst/>
          </a:prstGeom>
          <a:noFill/>
          <a:ln w="8890">
            <a:solidFill>
              <a:srgbClr val="D8D8CE"/>
            </a:solidFill>
            <a:prstDash val="solid"/>
          </a:ln>
        </p:spPr>
      </p:sp>
      <p:sp>
        <p:nvSpPr>
          <p:cNvPr id="15" name="Text 13"/>
          <p:cNvSpPr/>
          <p:nvPr/>
        </p:nvSpPr>
        <p:spPr>
          <a:xfrm>
            <a:off x="4443984" y="3054096"/>
            <a:ext cx="3310128"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ANNUAL PLATFORM</a:t>
            </a:r>
            <a:endParaRPr lang="en-US" sz="950" dirty="0"/>
          </a:p>
        </p:txBody>
      </p:sp>
      <p:sp>
        <p:nvSpPr>
          <p:cNvPr id="16" name="Text 14"/>
          <p:cNvSpPr/>
          <p:nvPr/>
        </p:nvSpPr>
        <p:spPr>
          <a:xfrm>
            <a:off x="4443984" y="3557016"/>
            <a:ext cx="3310128" cy="914400"/>
          </a:xfrm>
          <a:prstGeom prst="rect">
            <a:avLst/>
          </a:prstGeom>
          <a:noFill/>
          <a:ln/>
        </p:spPr>
        <p:txBody>
          <a:bodyPr wrap="square" lIns="0" tIns="0" rIns="0" bIns="0" rtlCol="0" anchor="t"/>
          <a:lstStyle/>
          <a:p>
            <a:pPr indent="0" marL="0">
              <a:buNone/>
            </a:pPr>
            <a:r>
              <a:rPr lang="en-US" sz="2700" dirty="0">
                <a:solidFill>
                  <a:srgbClr val="252929"/>
                </a:solidFill>
                <a:latin typeface="Noto Serif" pitchFamily="34" charset="0"/>
                <a:ea typeface="Noto Serif" pitchFamily="34" charset="-122"/>
                <a:cs typeface="Noto Serif" pitchFamily="34" charset="-120"/>
              </a:rPr>
              <a:t>License operating value</a:t>
            </a:r>
            <a:endParaRPr lang="en-US" sz="2700" dirty="0"/>
          </a:p>
        </p:txBody>
      </p:sp>
      <p:sp>
        <p:nvSpPr>
          <p:cNvPr id="17" name="Text 15"/>
          <p:cNvSpPr/>
          <p:nvPr/>
        </p:nvSpPr>
        <p:spPr>
          <a:xfrm>
            <a:off x="4443984" y="4690872"/>
            <a:ext cx="3310128" cy="100584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Core platform, accepted operating scope and support. Report AI consumption transparently.</a:t>
            </a:r>
            <a:endParaRPr lang="en-US" sz="1700" dirty="0"/>
          </a:p>
        </p:txBody>
      </p:sp>
      <p:sp>
        <p:nvSpPr>
          <p:cNvPr id="18" name="Shape 16"/>
          <p:cNvSpPr/>
          <p:nvPr/>
        </p:nvSpPr>
        <p:spPr>
          <a:xfrm>
            <a:off x="8174736" y="2843784"/>
            <a:ext cx="3310128" cy="0"/>
          </a:xfrm>
          <a:prstGeom prst="line">
            <a:avLst/>
          </a:prstGeom>
          <a:noFill/>
          <a:ln w="8890">
            <a:solidFill>
              <a:srgbClr val="D8D8CE"/>
            </a:solidFill>
            <a:prstDash val="solid"/>
          </a:ln>
        </p:spPr>
      </p:sp>
      <p:sp>
        <p:nvSpPr>
          <p:cNvPr id="19" name="Text 17"/>
          <p:cNvSpPr/>
          <p:nvPr/>
        </p:nvSpPr>
        <p:spPr>
          <a:xfrm>
            <a:off x="8174736" y="3054096"/>
            <a:ext cx="3310128"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EXPANSION</a:t>
            </a:r>
            <a:endParaRPr lang="en-US" sz="950" dirty="0"/>
          </a:p>
        </p:txBody>
      </p:sp>
      <p:sp>
        <p:nvSpPr>
          <p:cNvPr id="20" name="Text 18"/>
          <p:cNvSpPr/>
          <p:nvPr/>
        </p:nvSpPr>
        <p:spPr>
          <a:xfrm>
            <a:off x="8174736" y="3557016"/>
            <a:ext cx="3310128" cy="914400"/>
          </a:xfrm>
          <a:prstGeom prst="rect">
            <a:avLst/>
          </a:prstGeom>
          <a:noFill/>
          <a:ln/>
        </p:spPr>
        <p:txBody>
          <a:bodyPr wrap="square" lIns="0" tIns="0" rIns="0" bIns="0" rtlCol="0" anchor="t"/>
          <a:lstStyle/>
          <a:p>
            <a:pPr indent="0" marL="0">
              <a:buNone/>
            </a:pPr>
            <a:r>
              <a:rPr lang="en-US" sz="2700" dirty="0">
                <a:solidFill>
                  <a:srgbClr val="252929"/>
                </a:solidFill>
                <a:latin typeface="Noto Serif" pitchFamily="34" charset="0"/>
                <a:ea typeface="Noto Serif" pitchFamily="34" charset="-122"/>
                <a:cs typeface="Noto Serif" pitchFamily="34" charset="-120"/>
              </a:rPr>
              <a:t>Reuse before adding breadth</a:t>
            </a:r>
            <a:endParaRPr lang="en-US" sz="2700" dirty="0"/>
          </a:p>
        </p:txBody>
      </p:sp>
      <p:sp>
        <p:nvSpPr>
          <p:cNvPr id="21" name="Text 19"/>
          <p:cNvSpPr/>
          <p:nvPr/>
        </p:nvSpPr>
        <p:spPr>
          <a:xfrm>
            <a:off x="8174736" y="4690872"/>
            <a:ext cx="3310128" cy="100584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Extend into adjacent payer workflows when integration reuse and customer value justify it.</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2E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525955"/>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D8D8CE"/>
            </a:solidFill>
            <a:prstDash val="solid"/>
          </a:ln>
        </p:spPr>
      </p:sp>
      <p:sp>
        <p:nvSpPr>
          <p:cNvPr id="5" name="Shape 3"/>
          <p:cNvSpPr/>
          <p:nvPr/>
        </p:nvSpPr>
        <p:spPr>
          <a:xfrm>
            <a:off x="640080" y="6437376"/>
            <a:ext cx="10899648" cy="0"/>
          </a:xfrm>
          <a:prstGeom prst="line">
            <a:avLst/>
          </a:prstGeom>
          <a:noFill/>
          <a:ln w="8890">
            <a:solidFill>
              <a:srgbClr val="D8D8CE"/>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525955"/>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525955"/>
                </a:solidFill>
                <a:latin typeface="Rubik" pitchFamily="34" charset="0"/>
                <a:ea typeface="Rubik" pitchFamily="34" charset="-122"/>
                <a:cs typeface="Rubik" pitchFamily="34" charset="-120"/>
              </a:rPr>
              <a:t>17</a:t>
            </a:r>
            <a:endParaRPr lang="en-US" sz="900" dirty="0"/>
          </a:p>
        </p:txBody>
      </p:sp>
      <p:sp>
        <p:nvSpPr>
          <p:cNvPr id="8" name="Text 6"/>
          <p:cNvSpPr/>
          <p:nvPr/>
        </p:nvSpPr>
        <p:spPr>
          <a:xfrm>
            <a:off x="658368" y="941832"/>
            <a:ext cx="91440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WHERE THE NEXT INVESTMENT GOES</a:t>
            </a:r>
            <a:endParaRPr lang="en-US" sz="950" dirty="0"/>
          </a:p>
        </p:txBody>
      </p:sp>
      <p:sp>
        <p:nvSpPr>
          <p:cNvPr id="9" name="Text 7"/>
          <p:cNvSpPr/>
          <p:nvPr/>
        </p:nvSpPr>
        <p:spPr>
          <a:xfrm>
            <a:off x="630936" y="1353312"/>
            <a:ext cx="10881360" cy="1152144"/>
          </a:xfrm>
          <a:prstGeom prst="rect">
            <a:avLst/>
          </a:prstGeom>
          <a:noFill/>
          <a:ln/>
        </p:spPr>
        <p:txBody>
          <a:bodyPr wrap="square" lIns="0" tIns="0" rIns="0" bIns="0" rtlCol="0" anchor="t"/>
          <a:lstStyle/>
          <a:p>
            <a:pPr indent="0" marL="0">
              <a:buNone/>
            </a:pPr>
            <a:r>
              <a:rPr lang="en-US" sz="3500" dirty="0">
                <a:solidFill>
                  <a:srgbClr val="252929"/>
                </a:solidFill>
                <a:latin typeface="Noto Serif" pitchFamily="34" charset="0"/>
                <a:ea typeface="Noto Serif" pitchFamily="34" charset="-122"/>
                <a:cs typeface="Noto Serif" pitchFamily="34" charset="-120"/>
              </a:rPr>
              <a:t>Turn implemented depth</a:t>
            </a:r>
            <a:endParaRPr lang="en-US" sz="3500" dirty="0"/>
          </a:p>
          <a:p>
            <a:pPr indent="0" marL="0">
              <a:buNone/>
            </a:pPr>
            <a:r>
              <a:rPr lang="en-US" sz="3500" dirty="0">
                <a:solidFill>
                  <a:srgbClr val="252929"/>
                </a:solidFill>
                <a:latin typeface="Noto Serif" pitchFamily="34" charset="0"/>
                <a:ea typeface="Noto Serif" pitchFamily="34" charset="-122"/>
                <a:cs typeface="Noto Serif" pitchFamily="34" charset="-120"/>
              </a:rPr>
              <a:t>into customer proof.</a:t>
            </a:r>
            <a:endParaRPr lang="en-US" sz="3500" dirty="0"/>
          </a:p>
        </p:txBody>
      </p:sp>
      <p:sp>
        <p:nvSpPr>
          <p:cNvPr id="10" name="Text 8"/>
          <p:cNvSpPr/>
          <p:nvPr/>
        </p:nvSpPr>
        <p:spPr>
          <a:xfrm>
            <a:off x="694944" y="2898648"/>
            <a:ext cx="457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01</a:t>
            </a:r>
            <a:endParaRPr lang="en-US" sz="950" dirty="0"/>
          </a:p>
        </p:txBody>
      </p:sp>
      <p:sp>
        <p:nvSpPr>
          <p:cNvPr id="11" name="Text 9"/>
          <p:cNvSpPr/>
          <p:nvPr/>
        </p:nvSpPr>
        <p:spPr>
          <a:xfrm>
            <a:off x="1307592" y="2843784"/>
            <a:ext cx="2971800" cy="658368"/>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Activate</a:t>
            </a:r>
            <a:endParaRPr lang="en-US" sz="2200" dirty="0"/>
          </a:p>
        </p:txBody>
      </p:sp>
      <p:sp>
        <p:nvSpPr>
          <p:cNvPr id="12" name="Text 10"/>
          <p:cNvSpPr/>
          <p:nvPr/>
        </p:nvSpPr>
        <p:spPr>
          <a:xfrm>
            <a:off x="4690872" y="2843784"/>
            <a:ext cx="6547104" cy="73152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Identity, approved source captures, customer reconciliation and explicit processing policy.</a:t>
            </a:r>
            <a:endParaRPr lang="en-US" sz="1700" dirty="0"/>
          </a:p>
        </p:txBody>
      </p:sp>
      <p:sp>
        <p:nvSpPr>
          <p:cNvPr id="13" name="Shape 11"/>
          <p:cNvSpPr/>
          <p:nvPr/>
        </p:nvSpPr>
        <p:spPr>
          <a:xfrm>
            <a:off x="685800" y="3785616"/>
            <a:ext cx="10771632" cy="0"/>
          </a:xfrm>
          <a:prstGeom prst="line">
            <a:avLst/>
          </a:prstGeom>
          <a:noFill/>
          <a:ln w="8890">
            <a:solidFill>
              <a:srgbClr val="D8D8CE"/>
            </a:solidFill>
            <a:prstDash val="solid"/>
          </a:ln>
        </p:spPr>
      </p:sp>
      <p:sp>
        <p:nvSpPr>
          <p:cNvPr id="14" name="Text 12"/>
          <p:cNvSpPr/>
          <p:nvPr/>
        </p:nvSpPr>
        <p:spPr>
          <a:xfrm>
            <a:off x="694944" y="3977640"/>
            <a:ext cx="457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02</a:t>
            </a:r>
            <a:endParaRPr lang="en-US" sz="950" dirty="0"/>
          </a:p>
        </p:txBody>
      </p:sp>
      <p:sp>
        <p:nvSpPr>
          <p:cNvPr id="15" name="Text 13"/>
          <p:cNvSpPr/>
          <p:nvPr/>
        </p:nvSpPr>
        <p:spPr>
          <a:xfrm>
            <a:off x="1307592" y="3922776"/>
            <a:ext cx="2971800" cy="658368"/>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Accept</a:t>
            </a:r>
            <a:endParaRPr lang="en-US" sz="2200" dirty="0"/>
          </a:p>
        </p:txBody>
      </p:sp>
      <p:sp>
        <p:nvSpPr>
          <p:cNvPr id="16" name="Text 14"/>
          <p:cNvSpPr/>
          <p:nvPr/>
        </p:nvSpPr>
        <p:spPr>
          <a:xfrm>
            <a:off x="4690872" y="3922776"/>
            <a:ext cx="6547104" cy="73152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A named human decision, approved response integration and operational recovery evidence.</a:t>
            </a:r>
            <a:endParaRPr lang="en-US" sz="1700" dirty="0"/>
          </a:p>
        </p:txBody>
      </p:sp>
      <p:sp>
        <p:nvSpPr>
          <p:cNvPr id="17" name="Shape 15"/>
          <p:cNvSpPr/>
          <p:nvPr/>
        </p:nvSpPr>
        <p:spPr>
          <a:xfrm>
            <a:off x="685800" y="4864608"/>
            <a:ext cx="10771632" cy="0"/>
          </a:xfrm>
          <a:prstGeom prst="line">
            <a:avLst/>
          </a:prstGeom>
          <a:noFill/>
          <a:ln w="8890">
            <a:solidFill>
              <a:srgbClr val="D8D8CE"/>
            </a:solidFill>
            <a:prstDash val="solid"/>
          </a:ln>
        </p:spPr>
      </p:sp>
      <p:sp>
        <p:nvSpPr>
          <p:cNvPr id="18" name="Text 16"/>
          <p:cNvSpPr/>
          <p:nvPr/>
        </p:nvSpPr>
        <p:spPr>
          <a:xfrm>
            <a:off x="694944" y="5056632"/>
            <a:ext cx="457200" cy="201168"/>
          </a:xfrm>
          <a:prstGeom prst="rect">
            <a:avLst/>
          </a:prstGeom>
          <a:noFill/>
          <a:ln/>
        </p:spPr>
        <p:txBody>
          <a:bodyPr wrap="square" lIns="0" tIns="0" rIns="0" bIns="0" rtlCol="0" anchor="t"/>
          <a:lstStyle/>
          <a:p>
            <a:pPr indent="0" marL="0">
              <a:buNone/>
            </a:pPr>
            <a:r>
              <a:rPr lang="en-US" sz="950" b="1" spc="115" kern="0" dirty="0">
                <a:solidFill>
                  <a:srgbClr val="47655B"/>
                </a:solidFill>
                <a:latin typeface="Rubik" pitchFamily="34" charset="0"/>
                <a:ea typeface="Rubik" pitchFamily="34" charset="-122"/>
                <a:cs typeface="Rubik" pitchFamily="34" charset="-120"/>
              </a:rPr>
              <a:t>03</a:t>
            </a:r>
            <a:endParaRPr lang="en-US" sz="950" dirty="0"/>
          </a:p>
        </p:txBody>
      </p:sp>
      <p:sp>
        <p:nvSpPr>
          <p:cNvPr id="19" name="Text 17"/>
          <p:cNvSpPr/>
          <p:nvPr/>
        </p:nvSpPr>
        <p:spPr>
          <a:xfrm>
            <a:off x="1307592" y="5001768"/>
            <a:ext cx="2971800" cy="658368"/>
          </a:xfrm>
          <a:prstGeom prst="rect">
            <a:avLst/>
          </a:prstGeom>
          <a:noFill/>
          <a:ln/>
        </p:spPr>
        <p:txBody>
          <a:bodyPr wrap="square" lIns="0" tIns="0" rIns="0" bIns="0" rtlCol="0" anchor="t"/>
          <a:lstStyle/>
          <a:p>
            <a:pPr indent="0" marL="0">
              <a:buNone/>
            </a:pPr>
            <a:r>
              <a:rPr lang="en-US" sz="2200" dirty="0">
                <a:solidFill>
                  <a:srgbClr val="252929"/>
                </a:solidFill>
                <a:latin typeface="Rubik" pitchFamily="34" charset="0"/>
                <a:ea typeface="Rubik" pitchFamily="34" charset="-122"/>
                <a:cs typeface="Rubik" pitchFamily="34" charset="-120"/>
              </a:rPr>
              <a:t>Expand</a:t>
            </a:r>
            <a:endParaRPr lang="en-US" sz="2200" dirty="0"/>
          </a:p>
        </p:txBody>
      </p:sp>
      <p:sp>
        <p:nvSpPr>
          <p:cNvPr id="20" name="Text 18"/>
          <p:cNvSpPr/>
          <p:nvPr/>
        </p:nvSpPr>
        <p:spPr>
          <a:xfrm>
            <a:off x="4690872" y="5001768"/>
            <a:ext cx="6547104" cy="731520"/>
          </a:xfrm>
          <a:prstGeom prst="rect">
            <a:avLst/>
          </a:prstGeom>
          <a:noFill/>
          <a:ln/>
        </p:spPr>
        <p:txBody>
          <a:bodyPr wrap="square" lIns="0" tIns="0" rIns="0" bIns="0" rtlCol="0" anchor="t"/>
          <a:lstStyle/>
          <a:p>
            <a:pPr indent="0" marL="0">
              <a:buNone/>
            </a:pPr>
            <a:r>
              <a:rPr lang="en-US" sz="1700" dirty="0">
                <a:solidFill>
                  <a:srgbClr val="525955"/>
                </a:solidFill>
                <a:latin typeface="Rubik" pitchFamily="34" charset="0"/>
                <a:ea typeface="Rubik" pitchFamily="34" charset="-122"/>
                <a:cs typeface="Rubik" pitchFamily="34" charset="-120"/>
              </a:rPr>
              <a:t>A measured outcome, sustainable cost to serve and lower effort on the next deployment.</a:t>
            </a:r>
            <a:endParaRPr lang="en-US" sz="1700" dirty="0"/>
          </a:p>
        </p:txBody>
      </p:sp>
      <p:sp>
        <p:nvSpPr>
          <p:cNvPr id="21" name="Shape 19"/>
          <p:cNvSpPr/>
          <p:nvPr/>
        </p:nvSpPr>
        <p:spPr>
          <a:xfrm>
            <a:off x="685800" y="5943600"/>
            <a:ext cx="10771632" cy="0"/>
          </a:xfrm>
          <a:prstGeom prst="line">
            <a:avLst/>
          </a:prstGeom>
          <a:noFill/>
          <a:ln w="8890">
            <a:solidFill>
              <a:srgbClr val="D8D8CE"/>
            </a:solidFill>
            <a:prstDash val="solid"/>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272D2B"/>
        </a:solidFill>
      </p:bgPr>
    </p:bg>
    <p:spTree>
      <p:nvGrpSpPr>
        <p:cNvPr id="1" name=""/>
        <p:cNvGrpSpPr/>
        <p:nvPr/>
      </p:nvGrpSpPr>
      <p:grpSpPr>
        <a:xfrm>
          <a:off x="0" y="0"/>
          <a:ext cx="0" cy="0"/>
          <a:chOff x="0" y="0"/>
          <a:chExt cx="0" cy="0"/>
        </a:xfrm>
      </p:grpSpPr>
      <p:sp>
        <p:nvSpPr>
          <p:cNvPr id="2" name="Text 0"/>
          <p:cNvSpPr/>
          <p:nvPr/>
        </p:nvSpPr>
        <p:spPr>
          <a:xfrm>
            <a:off x="640080" y="310896"/>
            <a:ext cx="1828800"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VANTAGE</a:t>
            </a:r>
            <a:endParaRPr lang="en-US" sz="950" dirty="0"/>
          </a:p>
        </p:txBody>
      </p:sp>
      <p:sp>
        <p:nvSpPr>
          <p:cNvPr id="3" name="Text 1"/>
          <p:cNvSpPr/>
          <p:nvPr/>
        </p:nvSpPr>
        <p:spPr>
          <a:xfrm>
            <a:off x="7132320" y="310896"/>
            <a:ext cx="4389120" cy="182880"/>
          </a:xfrm>
          <a:prstGeom prst="rect">
            <a:avLst/>
          </a:prstGeom>
          <a:noFill/>
          <a:ln/>
        </p:spPr>
        <p:txBody>
          <a:bodyPr wrap="square" lIns="0" tIns="0" rIns="0" bIns="0" rtlCol="0" anchor="t"/>
          <a:lstStyle/>
          <a:p>
            <a:pPr algn="r" indent="0" marL="0">
              <a:buNone/>
            </a:pPr>
            <a:r>
              <a:rPr lang="en-US" sz="850" spc="115" kern="0" dirty="0">
                <a:solidFill>
                  <a:srgbClr val="B8C4BC"/>
                </a:solidFill>
                <a:latin typeface="Rubik" pitchFamily="34" charset="0"/>
                <a:ea typeface="Rubik" pitchFamily="34" charset="-122"/>
                <a:cs typeface="Rubik" pitchFamily="34" charset="-120"/>
              </a:rPr>
              <a:t>ENTERPRISE OPERATIONS INTELLIGENCE</a:t>
            </a:r>
            <a:endParaRPr lang="en-US" sz="850" dirty="0"/>
          </a:p>
        </p:txBody>
      </p:sp>
      <p:sp>
        <p:nvSpPr>
          <p:cNvPr id="4" name="Shape 2"/>
          <p:cNvSpPr/>
          <p:nvPr/>
        </p:nvSpPr>
        <p:spPr>
          <a:xfrm>
            <a:off x="640080" y="713232"/>
            <a:ext cx="10899648" cy="0"/>
          </a:xfrm>
          <a:prstGeom prst="line">
            <a:avLst/>
          </a:prstGeom>
          <a:noFill/>
          <a:ln w="8890">
            <a:solidFill>
              <a:srgbClr val="56615A"/>
            </a:solidFill>
            <a:prstDash val="solid"/>
          </a:ln>
        </p:spPr>
      </p:sp>
      <p:sp>
        <p:nvSpPr>
          <p:cNvPr id="5" name="Shape 3"/>
          <p:cNvSpPr/>
          <p:nvPr/>
        </p:nvSpPr>
        <p:spPr>
          <a:xfrm>
            <a:off x="640080" y="6437376"/>
            <a:ext cx="10899648" cy="0"/>
          </a:xfrm>
          <a:prstGeom prst="line">
            <a:avLst/>
          </a:prstGeom>
          <a:noFill/>
          <a:ln w="8890">
            <a:solidFill>
              <a:srgbClr val="56615A"/>
            </a:solidFill>
            <a:prstDash val="solid"/>
          </a:ln>
        </p:spPr>
      </p:sp>
      <p:sp>
        <p:nvSpPr>
          <p:cNvPr id="6" name="Text 4"/>
          <p:cNvSpPr/>
          <p:nvPr/>
        </p:nvSpPr>
        <p:spPr>
          <a:xfrm>
            <a:off x="640080" y="6574536"/>
            <a:ext cx="9601200" cy="128016"/>
          </a:xfrm>
          <a:prstGeom prst="rect">
            <a:avLst/>
          </a:prstGeom>
          <a:noFill/>
          <a:ln/>
        </p:spPr>
        <p:txBody>
          <a:bodyPr wrap="square" lIns="0" tIns="0" rIns="0" bIns="0" rtlCol="0" anchor="t"/>
          <a:lstStyle/>
          <a:p>
            <a:pPr indent="0" marL="0">
              <a:buNone/>
            </a:pPr>
            <a:r>
              <a:rPr lang="en-US" sz="800" spc="60" kern="0" dirty="0">
                <a:solidFill>
                  <a:srgbClr val="B8C4BC"/>
                </a:solidFill>
                <a:latin typeface="Rubik" pitchFamily="34" charset="0"/>
                <a:ea typeface="Rubik" pitchFamily="34" charset="-122"/>
                <a:cs typeface="Rubik" pitchFamily="34" charset="-120"/>
              </a:rPr>
              <a:t>VANTAGE  /  v0.34  /  HEALTHCARE PAYER STRATEGY</a:t>
            </a:r>
            <a:endParaRPr lang="en-US" sz="800" dirty="0"/>
          </a:p>
        </p:txBody>
      </p:sp>
      <p:sp>
        <p:nvSpPr>
          <p:cNvPr id="7" name="Text 5"/>
          <p:cNvSpPr/>
          <p:nvPr/>
        </p:nvSpPr>
        <p:spPr>
          <a:xfrm>
            <a:off x="11018520" y="6547104"/>
            <a:ext cx="502920" cy="182880"/>
          </a:xfrm>
          <a:prstGeom prst="rect">
            <a:avLst/>
          </a:prstGeom>
          <a:noFill/>
          <a:ln/>
        </p:spPr>
        <p:txBody>
          <a:bodyPr wrap="square" lIns="0" tIns="0" rIns="0" bIns="0" rtlCol="0" anchor="t"/>
          <a:lstStyle/>
          <a:p>
            <a:pPr algn="r" indent="0" marL="0">
              <a:buNone/>
            </a:pPr>
            <a:r>
              <a:rPr lang="en-US" sz="900" dirty="0">
                <a:solidFill>
                  <a:srgbClr val="B8C4BC"/>
                </a:solidFill>
                <a:latin typeface="Rubik" pitchFamily="34" charset="0"/>
                <a:ea typeface="Rubik" pitchFamily="34" charset="-122"/>
                <a:cs typeface="Rubik" pitchFamily="34" charset="-120"/>
              </a:rPr>
              <a:t>18</a:t>
            </a:r>
            <a:endParaRPr lang="en-US" sz="900" dirty="0"/>
          </a:p>
        </p:txBody>
      </p:sp>
      <p:sp>
        <p:nvSpPr>
          <p:cNvPr id="8" name="Text 6"/>
          <p:cNvSpPr/>
          <p:nvPr/>
        </p:nvSpPr>
        <p:spPr>
          <a:xfrm>
            <a:off x="713232" y="1197864"/>
            <a:ext cx="9144000" cy="201168"/>
          </a:xfrm>
          <a:prstGeom prst="rect">
            <a:avLst/>
          </a:prstGeom>
          <a:noFill/>
          <a:ln/>
        </p:spPr>
        <p:txBody>
          <a:bodyPr wrap="square" lIns="0" tIns="0" rIns="0" bIns="0" rtlCol="0" anchor="t"/>
          <a:lstStyle/>
          <a:p>
            <a:pPr indent="0" marL="0">
              <a:buNone/>
            </a:pPr>
            <a:r>
              <a:rPr lang="en-US" sz="950" b="1" spc="115" kern="0" dirty="0">
                <a:solidFill>
                  <a:srgbClr val="B8C4BC"/>
                </a:solidFill>
                <a:latin typeface="Rubik" pitchFamily="34" charset="0"/>
                <a:ea typeface="Rubik" pitchFamily="34" charset="-122"/>
                <a:cs typeface="Rubik" pitchFamily="34" charset="-120"/>
              </a:rPr>
              <a:t>THE NEXT OPERATING MODEL</a:t>
            </a:r>
            <a:endParaRPr lang="en-US" sz="950" dirty="0"/>
          </a:p>
        </p:txBody>
      </p:sp>
      <p:sp>
        <p:nvSpPr>
          <p:cNvPr id="9" name="Text 7"/>
          <p:cNvSpPr/>
          <p:nvPr/>
        </p:nvSpPr>
        <p:spPr>
          <a:xfrm>
            <a:off x="685800" y="1874520"/>
            <a:ext cx="10652760" cy="1545336"/>
          </a:xfrm>
          <a:prstGeom prst="rect">
            <a:avLst/>
          </a:prstGeom>
          <a:noFill/>
          <a:ln/>
        </p:spPr>
        <p:txBody>
          <a:bodyPr wrap="square" lIns="0" tIns="0" rIns="0" bIns="0" rtlCol="0" anchor="t"/>
          <a:lstStyle/>
          <a:p>
            <a:pPr indent="0" marL="0">
              <a:buNone/>
            </a:pPr>
            <a:r>
              <a:rPr lang="en-US" sz="4600" dirty="0">
                <a:solidFill>
                  <a:srgbClr val="F6F4ED"/>
                </a:solidFill>
                <a:latin typeface="Noto Serif" pitchFamily="34" charset="0"/>
                <a:ea typeface="Noto Serif" pitchFamily="34" charset="-122"/>
                <a:cs typeface="Noto Serif" pitchFamily="34" charset="-120"/>
              </a:rPr>
              <a:t>Bring one consequential</a:t>
            </a:r>
            <a:endParaRPr lang="en-US" sz="4600" dirty="0"/>
          </a:p>
          <a:p>
            <a:pPr indent="0" marL="0">
              <a:buNone/>
            </a:pPr>
            <a:r>
              <a:rPr lang="en-US" sz="4600" dirty="0">
                <a:solidFill>
                  <a:srgbClr val="F6F4ED"/>
                </a:solidFill>
                <a:latin typeface="Noto Serif" pitchFamily="34" charset="0"/>
                <a:ea typeface="Noto Serif" pitchFamily="34" charset="-122"/>
                <a:cs typeface="Noto Serif" pitchFamily="34" charset="-120"/>
              </a:rPr>
              <a:t>payer workflow.</a:t>
            </a:r>
            <a:endParaRPr lang="en-US" sz="4600" dirty="0"/>
          </a:p>
        </p:txBody>
      </p:sp>
      <p:sp>
        <p:nvSpPr>
          <p:cNvPr id="10" name="Text 8"/>
          <p:cNvSpPr/>
          <p:nvPr/>
        </p:nvSpPr>
        <p:spPr>
          <a:xfrm>
            <a:off x="731520" y="3877056"/>
            <a:ext cx="9738360" cy="1115568"/>
          </a:xfrm>
          <a:prstGeom prst="rect">
            <a:avLst/>
          </a:prstGeom>
          <a:noFill/>
          <a:ln/>
        </p:spPr>
        <p:txBody>
          <a:bodyPr wrap="square" lIns="0" tIns="0" rIns="0" bIns="0" rtlCol="0" anchor="t"/>
          <a:lstStyle/>
          <a:p>
            <a:pPr indent="0" marL="0">
              <a:buNone/>
            </a:pPr>
            <a:r>
              <a:rPr lang="en-US" sz="2800" dirty="0">
                <a:solidFill>
                  <a:srgbClr val="F6F4ED"/>
                </a:solidFill>
                <a:latin typeface="Rubik" pitchFamily="34" charset="0"/>
                <a:ea typeface="Rubik" pitchFamily="34" charset="-122"/>
                <a:cs typeface="Rubik" pitchFamily="34" charset="-120"/>
              </a:rPr>
              <a:t>Make its evidence, decisions</a:t>
            </a:r>
            <a:endParaRPr lang="en-US" sz="2800" dirty="0"/>
          </a:p>
          <a:p>
            <a:pPr indent="0" marL="0">
              <a:buNone/>
            </a:pPr>
            <a:r>
              <a:rPr lang="en-US" sz="2800" dirty="0">
                <a:solidFill>
                  <a:srgbClr val="F6F4ED"/>
                </a:solidFill>
                <a:latin typeface="Rubik" pitchFamily="34" charset="0"/>
                <a:ea typeface="Rubik" pitchFamily="34" charset="-122"/>
                <a:cs typeface="Rubik" pitchFamily="34" charset="-120"/>
              </a:rPr>
              <a:t>and value inspectable.</a:t>
            </a:r>
            <a:endParaRPr lang="en-US" sz="2800" dirty="0"/>
          </a:p>
        </p:txBody>
      </p:sp>
      <p:sp>
        <p:nvSpPr>
          <p:cNvPr id="11" name="Text 9">
            <a:hlinkClick r:id="rId1" tooltip=""/>
          </p:cNvPr>
          <p:cNvSpPr/>
          <p:nvPr/>
        </p:nvSpPr>
        <p:spPr>
          <a:xfrm>
            <a:off x="731520" y="5724144"/>
            <a:ext cx="5029200" cy="274320"/>
          </a:xfrm>
          <a:prstGeom prst="rect">
            <a:avLst/>
          </a:prstGeom>
          <a:noFill/>
          <a:ln/>
        </p:spPr>
        <p:txBody>
          <a:bodyPr wrap="square" lIns="0" tIns="0" rIns="0" bIns="0" rtlCol="0" anchor="t"/>
          <a:lstStyle/>
          <a:p>
            <a:pPr indent="0" marL="0">
              <a:buNone/>
            </a:pPr>
            <a:r>
              <a:rPr lang="en-US" sz="1500" u="sng" dirty="0">
                <a:solidFill>
                  <a:srgbClr val="F6F4ED"/>
                </a:solidFill>
                <a:latin typeface="Rubik" pitchFamily="34" charset="0"/>
                <a:ea typeface="Rubik" pitchFamily="34" charset="-122"/>
                <a:cs typeface="Rubik"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Explore VANTAGE →</a:t>
            </a:r>
            <a:endParaRPr lang="en-US" sz="1500" dirty="0"/>
          </a:p>
        </p:txBody>
      </p:sp>
      <p:sp>
        <p:nvSpPr>
          <p:cNvPr id="12" name="Text 10">
            <a:hlinkClick r:id="rId2" tooltip=""/>
          </p:cNvPr>
          <p:cNvSpPr/>
          <p:nvPr/>
        </p:nvSpPr>
        <p:spPr>
          <a:xfrm>
            <a:off x="5733288" y="5742432"/>
            <a:ext cx="5605272" cy="274320"/>
          </a:xfrm>
          <a:prstGeom prst="rect">
            <a:avLst/>
          </a:prstGeom>
          <a:noFill/>
          <a:ln/>
        </p:spPr>
        <p:txBody>
          <a:bodyPr wrap="square" lIns="0" tIns="0" rIns="0" bIns="0" rtlCol="0" anchor="t"/>
          <a:lstStyle/>
          <a:p>
            <a:pPr indent="0" marL="0">
              <a:buNone/>
            </a:pPr>
            <a:r>
              <a:rPr lang="en-US" sz="1500" u="sng" dirty="0">
                <a:solidFill>
                  <a:srgbClr val="F6F4ED"/>
                </a:solidFill>
                <a:latin typeface="Rubik" pitchFamily="34" charset="0"/>
                <a:ea typeface="Rubik" pitchFamily="34" charset="-122"/>
                <a:cs typeface="Rubik" pitchFamily="34" charset="-120"/>
                <a:hlinkClick r:id="rId2" invalidUrl="" action="" tgtFrame="" tooltip="" history="1" highlightClick="0" endSnd="0">
                  <a:extLst>
                    <a:ext uri="{A12FA001-AC4F-418D-AE19-62706E023703}">
                      <ahyp:hlinkClr xmlns:ahyp="http://schemas.microsoft.com/office/drawing/2018/hyperlinkcolor" val="tx"/>
                    </a:ext>
                  </a:extLst>
                </a:hlinkClick>
              </a:rPr>
              <a:t>Product evidence and deployment planning →</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erif"/>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Rubik"/>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VANTAGE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VANTAGE — Keep the enterprise moving.</dc:title>
  <dc:subject>Enterprise operations intelligence for healthcare payers</dc:subject>
  <dc:creator>VANTAGE</dc:creator>
  <cp:lastModifiedBy>VANTAGE</cp:lastModifiedBy>
  <cp:revision>1</cp:revision>
  <dcterms:created xsi:type="dcterms:W3CDTF">2026-09-07T02:28:54Z</dcterms:created>
  <dcterms:modified xsi:type="dcterms:W3CDTF">2026-09-07T02:28:54Z</dcterms:modified>
</cp:coreProperties>
</file>